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notesMasterIdLst>
    <p:notesMasterId r:id="rId32"/>
  </p:notesMasterIdLst>
  <p:sldIdLst>
    <p:sldId id="288" r:id="rId3"/>
    <p:sldId id="374" r:id="rId4"/>
    <p:sldId id="397" r:id="rId5"/>
    <p:sldId id="399" r:id="rId6"/>
    <p:sldId id="376" r:id="rId7"/>
    <p:sldId id="266" r:id="rId8"/>
    <p:sldId id="377" r:id="rId9"/>
    <p:sldId id="379" r:id="rId10"/>
    <p:sldId id="380" r:id="rId11"/>
    <p:sldId id="381" r:id="rId12"/>
    <p:sldId id="382" r:id="rId13"/>
    <p:sldId id="378" r:id="rId14"/>
    <p:sldId id="384" r:id="rId15"/>
    <p:sldId id="385" r:id="rId16"/>
    <p:sldId id="386" r:id="rId17"/>
    <p:sldId id="387" r:id="rId18"/>
    <p:sldId id="388" r:id="rId19"/>
    <p:sldId id="390" r:id="rId20"/>
    <p:sldId id="391" r:id="rId21"/>
    <p:sldId id="400" r:id="rId22"/>
    <p:sldId id="392" r:id="rId23"/>
    <p:sldId id="393" r:id="rId24"/>
    <p:sldId id="396" r:id="rId25"/>
    <p:sldId id="389" r:id="rId26"/>
    <p:sldId id="383" r:id="rId27"/>
    <p:sldId id="395" r:id="rId28"/>
    <p:sldId id="394" r:id="rId29"/>
    <p:sldId id="398" r:id="rId30"/>
    <p:sldId id="279" r:id="rId3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E2FA"/>
    <a:srgbClr val="8E0000"/>
    <a:srgbClr val="24464C"/>
    <a:srgbClr val="00D0E6"/>
    <a:srgbClr val="009CAC"/>
    <a:srgbClr val="00AEC0"/>
    <a:srgbClr val="00BCD0"/>
    <a:srgbClr val="00A6B8"/>
    <a:srgbClr val="FFD1D1"/>
    <a:srgbClr val="FF05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15" autoAdjust="0"/>
    <p:restoredTop sz="91462" autoAdjust="0"/>
  </p:normalViewPr>
  <p:slideViewPr>
    <p:cSldViewPr snapToGrid="0">
      <p:cViewPr varScale="1">
        <p:scale>
          <a:sx n="104" d="100"/>
          <a:sy n="104" d="100"/>
        </p:scale>
        <p:origin x="984" y="2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840" y="90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BC08EA-4BBC-4BA1-A871-EE7146380E91}" type="datetimeFigureOut">
              <a:rPr lang="hr-HR" smtClean="0"/>
              <a:pPr/>
              <a:t>29.8.2019.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086208-F796-4033-9F2A-E7F0D312579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44667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086208-F796-4033-9F2A-E7F0D312579B}" type="slidenum">
              <a:rPr lang="hr-HR" smtClean="0"/>
              <a:pPr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639657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86208-F796-4033-9F2A-E7F0D312579B}" type="slidenum">
              <a:rPr lang="hr-HR" smtClean="0"/>
              <a:pPr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635130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086208-F796-4033-9F2A-E7F0D312579B}" type="slidenum">
              <a:rPr lang="hr-HR" smtClean="0"/>
              <a:pPr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800405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086208-F796-4033-9F2A-E7F0D312579B}" type="slidenum">
              <a:rPr lang="hr-HR" smtClean="0"/>
              <a:pPr/>
              <a:t>19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899980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086208-F796-4033-9F2A-E7F0D312579B}" type="slidenum">
              <a:rPr lang="hr-HR" smtClean="0"/>
              <a:pPr/>
              <a:t>20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43235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086208-F796-4033-9F2A-E7F0D312579B}" type="slidenum">
              <a:rPr lang="hr-HR" smtClean="0"/>
              <a:pPr/>
              <a:t>21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87443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086208-F796-4033-9F2A-E7F0D312579B}" type="slidenum">
              <a:rPr lang="hr-HR" smtClean="0"/>
              <a:pPr/>
              <a:t>24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49661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086208-F796-4033-9F2A-E7F0D312579B}" type="slidenum">
              <a:rPr lang="hr-HR" smtClean="0"/>
              <a:pPr/>
              <a:t>28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9281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086208-F796-4033-9F2A-E7F0D312579B}" type="slidenum">
              <a:rPr lang="hr-HR" smtClean="0"/>
              <a:pPr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8119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086208-F796-4033-9F2A-E7F0D312579B}" type="slidenum">
              <a:rPr lang="hr-HR" smtClean="0"/>
              <a:pPr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80624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086208-F796-4033-9F2A-E7F0D312579B}" type="slidenum">
              <a:rPr lang="hr-HR" smtClean="0"/>
              <a:pPr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30422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086208-F796-4033-9F2A-E7F0D312579B}" type="slidenum">
              <a:rPr lang="hr-HR" smtClean="0"/>
              <a:pPr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00960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4B619-FFC4-4DC9-901E-32987019A9A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484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086208-F796-4033-9F2A-E7F0D312579B}" type="slidenum">
              <a:rPr lang="hr-HR" smtClean="0"/>
              <a:pPr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227433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086208-F796-4033-9F2A-E7F0D312579B}" type="slidenum">
              <a:rPr lang="hr-HR" smtClean="0"/>
              <a:pPr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28978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086208-F796-4033-9F2A-E7F0D312579B}" type="slidenum">
              <a:rPr lang="hr-HR" smtClean="0"/>
              <a:pPr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41604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8E9C903-197C-4895-8ECC-831541BC84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6EEE48FC-E479-4678-926C-96A65E4CB5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66C4861E-B0E8-4FD8-A6A8-F6A2662FD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8255A7DF-94B1-4B8D-8AF5-1DAC76774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F154CF07-ED07-41CA-9105-095E06A39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10961-8D14-4218-9216-B6F5BD0255D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4735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ilagođeni izg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09739F4-54DD-4E44-81D9-B65D3ED31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541AC0BB-BA53-41C3-AD0D-52D4D0F08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338D626C-A9A1-4AF7-808E-3262032AE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01A08B95-45C5-4802-9BB6-C18070657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10961-8D14-4218-9216-B6F5BD0255D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7362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lagođeni izg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18A9F3D-A3FC-4524-BDD5-BCCE50F0B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AFF3FE8E-9DB0-419F-8A5A-E2FBEC18F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0C4C2DC6-FD82-416C-A890-0AC934794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AE1A9ABE-36A9-4298-973F-70FF5F972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10961-8D14-4218-9216-B6F5BD0255D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6675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91C76D1-D76D-4F5C-B6B6-31361C59D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67492266-661A-4624-B982-9906D14D4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C2527FF9-08B6-4131-ADFE-757054AF7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6247CF8C-FF90-42CE-B29B-81FC6D7AC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10961-8D14-4218-9216-B6F5BD0255D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7914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A6CF3A4-0F0A-4ADA-BEBB-53BCA82E7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BC70AA8A-3B8F-4030-AB6E-D8D795D0E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459ADE8F-E8A4-4EE5-BC3E-3D9E717EED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315BA545-F455-4DA6-A5FC-465B8AE25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25DD2D84-9556-4F67-A1A9-74157E11E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C5944A45-1C33-4EAE-A6A4-622CDAC7A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10961-8D14-4218-9216-B6F5BD0255D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0039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116F356-20D8-4726-92B6-0C4C22C80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C9608D4C-33FC-4066-A733-2089DEE198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481A6EC9-B8D5-4485-A38A-0A1F9FC0C9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9CD679ED-22B9-4B25-95B4-C05E4F2EC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2F96D1D9-89F8-46AB-B20E-C3152FB37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147D0EEB-B687-4911-9680-41C9086B7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10961-8D14-4218-9216-B6F5BD0255D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20413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FAD97FA-4FDB-4DC7-855F-529C4E8F8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36DB6842-821B-4317-A87F-CD267A92F7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6F2EC264-8C4A-46AD-B6A4-11FACA554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1B94AC6B-DCFA-40FD-BC5B-3996E36CE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5F194D2F-35D1-40EC-9D3B-D86048654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10961-8D14-4218-9216-B6F5BD0255D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4738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DB8B3EB9-2614-449C-835E-4D916C2349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33E2DFC2-5959-43A7-8385-9D20E3C45B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EAAF7162-8747-4A49-BA64-DA3FE72F4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35CC7267-05E0-4DC3-9FF5-2229848CE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B7B4413D-36BC-46DA-B868-F36C81F9E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10961-8D14-4218-9216-B6F5BD0255D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425887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92C9267-ED2E-4358-9899-D6BEEC5280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3FB09317-FD82-4298-BE5C-20FFEEE25F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D99F3E75-7D59-4568-8386-034DDFE4F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FD9D12BE-199A-4409-B596-C8F80AF23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8CBDECCF-250D-4ECD-AB4C-CD3781A16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41988-6743-4B50-B8DC-57D31AB3528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88703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450101B-DD7D-480E-BB04-BE6807B63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B887F3C5-7FC9-42FC-8799-40F29764B1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F3173300-25DC-4362-B670-315AC1175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D3ADC69D-D869-4075-8A79-78BE6DDA0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667EC38A-48F9-4335-BC54-C52DBE3B0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41988-6743-4B50-B8DC-57D31AB3528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010761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7B6AA7C-DD7A-4BB3-9753-2EB873334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D9F0B336-BDCB-4C80-B913-0721E0596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870E6226-35B6-4C1B-B770-7521424FD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376A1EBD-E1BE-4555-BC82-5ACB5309F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20DD0631-406F-4314-B6E2-0BCAC7B40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41988-6743-4B50-B8DC-57D31AB3528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5928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346D48E-5511-4759-B403-B6F66A406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9BE60B03-5C8C-4EEE-877D-9156811B8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886248ED-DD40-4394-9DE0-A5E82D993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97848837-A040-4907-B2C1-029D1BE5E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FED43ABD-9D51-4F48-B9A7-3E8090C5A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10961-8D14-4218-9216-B6F5BD0255D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18588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481F803-58AC-4F7A-939E-2021015F5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B9BF66D7-6812-4A67-A325-A08CC89135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5E6DA548-02A8-41F8-BE43-65E19BD652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CC6D51D2-DE95-4549-89A7-70887E882D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B25E9CBD-7506-432F-AD26-B4F2A0572B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813A7674-82E2-4561-9E5E-C15A65DDF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81C8A93B-10AE-4C39-A554-22AF40841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6B52389E-2A60-411B-96BB-48B8153C8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41988-6743-4B50-B8DC-57D31AB3528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6851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29590C6-3DA3-463F-ABCF-3C363D0A5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39B828E7-E192-4006-A68C-5D9EEE9DE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8DFBD213-9B36-45E6-A4CA-DAD4FC945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89977B6B-85E9-4514-B111-7593F1E4F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41988-6743-4B50-B8DC-57D31AB3528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94824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25E4E7D4-AD2F-440C-BFC3-7AF9DC506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830BF9F0-2F74-4ADF-9564-BFE33A04D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EA09E7E8-9280-4EFC-AC2F-295FEBD50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41988-6743-4B50-B8DC-57D31AB3528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75440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642A3F1-E7B2-441C-B5EA-3433FC534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B95F540F-5854-4B07-8344-E35D9BA88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6A203674-EB39-404B-BDCD-35D902E9B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58CFCA8A-1F1F-4CE2-9428-476D3C0C4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C412F1B8-79C2-43FF-BD22-18507CE6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865A0DEC-74FB-49CF-9401-935D78047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41988-6743-4B50-B8DC-57D31AB3528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36283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DEB31C0-D8A2-4497-A29E-7AE8949AC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3425BBE8-A5F4-470F-A68C-3ADA272A47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EE5A382F-036F-45AF-BFA7-CDAFB835F7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0E233A76-9781-4D80-B909-C2C506BD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F55F885F-E64A-400A-9527-B34BA3062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8E05A3F7-8444-490E-B359-61C0BCF4A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41988-6743-4B50-B8DC-57D31AB3528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54520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DDAE1C6-48C2-4D89-84FD-CA3DD13BD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C95A0B1B-8A53-4E50-8963-DC7449ACB9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D92B174F-2CF2-4222-9D1B-CCEE2AEE3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6BEE38AE-49C5-4EDB-9EE3-1CAAF74AA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905B6D48-2C5A-444C-AAC6-629DABA7E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41988-6743-4B50-B8DC-57D31AB3528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44688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D14D0B30-DC2A-4F07-9893-8243400B44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4B82A275-28B3-46C7-818E-FB09928860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63787296-D455-4AE6-8AE6-3D5AB86E0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91F86302-49F9-4829-892D-1AD461C74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24CFCF88-0469-4777-860A-12F4B1AE1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41988-6743-4B50-B8DC-57D31AB3528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695300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lagođeni izg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032271C-E521-4C94-850C-851250CEE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744B6DEF-8379-40FD-B2D7-2BC3E9F72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7CDF37E8-38A1-4B44-8309-56DB4C79B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6E1873BC-BB6B-42EF-AF83-AE3133304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41988-6743-4B50-B8DC-57D31AB3528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17982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34BEF0B-60F2-4D66-AEE2-B995FA52F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B156D0CC-3B6E-4B0A-AD0D-1182DB1B87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763BF694-C9AF-415E-8A6B-E9C20B7E7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0AC0B61D-3C62-4776-BF69-F23324694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FD646745-3B57-4E64-9E2C-FCABCAE9C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10961-8D14-4218-9216-B6F5BD0255D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2291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4E969F52-978A-4161-8715-ABFA5626D77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7009" y="1664400"/>
            <a:ext cx="10009906" cy="327521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r-HR" dirty="0"/>
              <a:t>Ubaciti graf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2D041424-B6DE-420B-B1DF-C76825F45C7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7009" y="5101122"/>
            <a:ext cx="10009906" cy="141316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+mn-lt"/>
              </a:defRPr>
            </a:lvl1pPr>
            <a:lvl2pPr marL="457200" indent="0">
              <a:buFontTx/>
              <a:buNone/>
              <a:defRPr sz="1600">
                <a:latin typeface="+mn-lt"/>
              </a:defRPr>
            </a:lvl2pPr>
            <a:lvl3pPr marL="914400" indent="0">
              <a:buFontTx/>
              <a:buNone/>
              <a:defRPr sz="1600">
                <a:latin typeface="+mn-lt"/>
              </a:defRPr>
            </a:lvl3pPr>
          </a:lstStyle>
          <a:p>
            <a:pPr lvl="0"/>
            <a:r>
              <a:rPr lang="hr-HR" dirty="0"/>
              <a:t>Opis nalaza</a:t>
            </a:r>
          </a:p>
        </p:txBody>
      </p:sp>
      <p:sp>
        <p:nvSpPr>
          <p:cNvPr id="14" name="Naslov 13">
            <a:extLst>
              <a:ext uri="{FF2B5EF4-FFF2-40B4-BE49-F238E27FC236}">
                <a16:creationId xmlns:a16="http://schemas.microsoft.com/office/drawing/2014/main" xmlns="" id="{32978F3C-9C50-46A2-AC6F-DD0E92129E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010" y="365867"/>
            <a:ext cx="10009906" cy="607462"/>
          </a:xfrm>
        </p:spPr>
        <p:txBody>
          <a:bodyPr anchor="t">
            <a:noAutofit/>
          </a:bodyPr>
          <a:lstStyle>
            <a:lvl1pPr>
              <a:defRPr sz="3600" b="1" i="0">
                <a:latin typeface="+mn-lt"/>
              </a:defRPr>
            </a:lvl1pPr>
          </a:lstStyle>
          <a:p>
            <a:r>
              <a:rPr lang="hr-HR" dirty="0"/>
              <a:t>Kliknite da biste uredili naslov – 1 veliki graf</a:t>
            </a:r>
            <a:br>
              <a:rPr lang="hr-HR" dirty="0"/>
            </a:b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2" name="Rezervirano mjesto teksta 31">
            <a:extLst>
              <a:ext uri="{FF2B5EF4-FFF2-40B4-BE49-F238E27FC236}">
                <a16:creationId xmlns:a16="http://schemas.microsoft.com/office/drawing/2014/main" xmlns="" id="{B194CF7C-04E0-4BC5-8E57-C472046CDD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7009" y="1125784"/>
            <a:ext cx="10023460" cy="356616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hr-HR" dirty="0"/>
              <a:t>Pitanje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xmlns="" id="{B3210126-AB7E-445B-AFFA-C5C19C620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4382" y="6494707"/>
            <a:ext cx="667617" cy="365125"/>
          </a:xfrm>
        </p:spPr>
        <p:txBody>
          <a:bodyPr/>
          <a:lstStyle>
            <a:lvl1pPr>
              <a:defRPr sz="1300">
                <a:solidFill>
                  <a:schemeClr val="bg1">
                    <a:lumMod val="65000"/>
                  </a:schemeClr>
                </a:solidFill>
                <a:latin typeface="Bahnschrift Light" panose="020B0502040204020203" pitchFamily="34" charset="0"/>
              </a:defRPr>
            </a:lvl1pPr>
          </a:lstStyle>
          <a:p>
            <a:pPr algn="ctr"/>
            <a:fld id="{C08B609B-AADD-49AA-B5DE-6D1D5B8B7539}" type="slidenum">
              <a:rPr lang="hr-HR" smtClean="0"/>
              <a:pPr algn="ctr"/>
              <a:t>‹#›</a:t>
            </a:fld>
            <a:endParaRPr lang="hr-HR" dirty="0"/>
          </a:p>
        </p:txBody>
      </p:sp>
      <p:pic>
        <p:nvPicPr>
          <p:cNvPr id="8" name="Rezervirano mjesto sadržaja 9">
            <a:extLst>
              <a:ext uri="{FF2B5EF4-FFF2-40B4-BE49-F238E27FC236}">
                <a16:creationId xmlns:a16="http://schemas.microsoft.com/office/drawing/2014/main" xmlns="" id="{F65E758E-AE34-406C-AE54-B59AA5C4DD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83972" y="4552158"/>
            <a:ext cx="2938714" cy="58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638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03C2CD2-6D13-423E-9FD1-42244BEE8E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295" y="247343"/>
            <a:ext cx="10104731" cy="823913"/>
          </a:xfrm>
        </p:spPr>
        <p:txBody>
          <a:bodyPr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kumimoji="0" lang="hr-H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Uredi naslov – 2 grafa</a:t>
            </a:r>
            <a:endParaRPr lang="hr-HR" dirty="0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415E7217-AF91-4E62-A332-6804CE0499A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56295" y="1437248"/>
            <a:ext cx="4921545" cy="615238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Ubaci naslov pitanja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47EF81EC-32D2-4FA0-B344-E7B48F6F29B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6295" y="2181075"/>
            <a:ext cx="4921545" cy="350649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r-HR" dirty="0"/>
              <a:t>Ubaci graf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830E183E-2A03-48A3-ABD3-A61E7B94B40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839482" y="1448032"/>
            <a:ext cx="4921545" cy="604454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Ubaci naslov pitanja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CF1892AC-073B-460D-9806-D266CCB4116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5839481" y="2167589"/>
            <a:ext cx="4921545" cy="351997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r-HR" dirty="0"/>
              <a:t>Ubaci graf</a:t>
            </a:r>
          </a:p>
        </p:txBody>
      </p:sp>
      <p:sp>
        <p:nvSpPr>
          <p:cNvPr id="14" name="Rezervirano mjesto teksta 13">
            <a:extLst>
              <a:ext uri="{FF2B5EF4-FFF2-40B4-BE49-F238E27FC236}">
                <a16:creationId xmlns:a16="http://schemas.microsoft.com/office/drawing/2014/main" xmlns="" id="{28499215-35B9-42F7-B5F8-CCCF0A08EA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5001" y="5934456"/>
            <a:ext cx="10106025" cy="64904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r-HR" dirty="0"/>
              <a:t>Ubaciti opis grafova</a:t>
            </a:r>
          </a:p>
          <a:p>
            <a:pPr lvl="1"/>
            <a:endParaRPr lang="hr-HR" dirty="0"/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xmlns="" id="{727F9E4A-37C9-4CE9-AB8D-CB057C98D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4382" y="6494707"/>
            <a:ext cx="667617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algn="ctr"/>
            <a:fld id="{C08B609B-AADD-49AA-B5DE-6D1D5B8B7539}" type="slidenum">
              <a:rPr lang="hr-HR" smtClean="0"/>
              <a:pPr algn="ctr"/>
              <a:t>‹#›</a:t>
            </a:fld>
            <a:endParaRPr lang="hr-HR" dirty="0"/>
          </a:p>
        </p:txBody>
      </p:sp>
      <p:pic>
        <p:nvPicPr>
          <p:cNvPr id="10" name="Rezervirano mjesto sadržaja 9">
            <a:extLst>
              <a:ext uri="{FF2B5EF4-FFF2-40B4-BE49-F238E27FC236}">
                <a16:creationId xmlns:a16="http://schemas.microsoft.com/office/drawing/2014/main" xmlns="" id="{31315628-5502-4421-817C-7835B78CD9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83972" y="4552158"/>
            <a:ext cx="2938714" cy="58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370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A50A512-538B-4402-9C4B-49D9F019A0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9224" y="214830"/>
            <a:ext cx="10186416" cy="896747"/>
          </a:xfrm>
        </p:spPr>
        <p:txBody>
          <a:bodyPr/>
          <a:lstStyle>
            <a:lvl1pPr>
              <a:defRPr/>
            </a:lvl1pPr>
          </a:lstStyle>
          <a:p>
            <a:r>
              <a:rPr lang="hr-HR" dirty="0"/>
              <a:t>Uredi naslov – 1 graf manji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BC489082-0868-42C6-88DF-07CDBE2ECE2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9224" y="2105489"/>
            <a:ext cx="5522976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r-HR" dirty="0"/>
              <a:t>Dodaj graf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438CE3CF-3754-417F-9756-4D14C6A05CB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61176" y="2105489"/>
            <a:ext cx="4474464" cy="43513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hr-HR" dirty="0"/>
              <a:t>Dodaj opis grafa</a:t>
            </a:r>
          </a:p>
        </p:txBody>
      </p:sp>
      <p:sp>
        <p:nvSpPr>
          <p:cNvPr id="12" name="Rezervirano mjesto teksta 11">
            <a:extLst>
              <a:ext uri="{FF2B5EF4-FFF2-40B4-BE49-F238E27FC236}">
                <a16:creationId xmlns:a16="http://schemas.microsoft.com/office/drawing/2014/main" xmlns="" id="{C273DA85-BDDD-43BD-84BD-E2B7E3E0D9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24" y="1348971"/>
            <a:ext cx="5522976" cy="564388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hr-HR" dirty="0"/>
              <a:t>Pitanje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xmlns="" id="{C56A2B46-DC37-42A3-B282-439BEA3AB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4382" y="6494707"/>
            <a:ext cx="667617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algn="ctr"/>
            <a:fld id="{C08B609B-AADD-49AA-B5DE-6D1D5B8B7539}" type="slidenum">
              <a:rPr lang="hr-HR" smtClean="0"/>
              <a:pPr algn="ctr"/>
              <a:t>‹#›</a:t>
            </a:fld>
            <a:endParaRPr lang="hr-HR" dirty="0"/>
          </a:p>
        </p:txBody>
      </p:sp>
      <p:pic>
        <p:nvPicPr>
          <p:cNvPr id="8" name="Rezervirano mjesto sadržaja 9">
            <a:extLst>
              <a:ext uri="{FF2B5EF4-FFF2-40B4-BE49-F238E27FC236}">
                <a16:creationId xmlns:a16="http://schemas.microsoft.com/office/drawing/2014/main" xmlns="" id="{5D983EB6-9D09-43C6-825D-D495831799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83972" y="4552158"/>
            <a:ext cx="2938714" cy="58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760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xmlns="" id="{81FFC7BE-10EA-4BD4-9A8F-D30E76223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4382" y="6494707"/>
            <a:ext cx="667617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algn="ctr"/>
            <a:fld id="{C08B609B-AADD-49AA-B5DE-6D1D5B8B7539}" type="slidenum">
              <a:rPr lang="hr-HR" smtClean="0"/>
              <a:pPr algn="ctr"/>
              <a:t>‹#›</a:t>
            </a:fld>
            <a:endParaRPr lang="hr-HR" dirty="0"/>
          </a:p>
        </p:txBody>
      </p:sp>
      <p:pic>
        <p:nvPicPr>
          <p:cNvPr id="4" name="Rezervirano mjesto sadržaja 9">
            <a:extLst>
              <a:ext uri="{FF2B5EF4-FFF2-40B4-BE49-F238E27FC236}">
                <a16:creationId xmlns:a16="http://schemas.microsoft.com/office/drawing/2014/main" xmlns="" id="{286BBF5B-3D17-4B21-A6E2-0E4D5EF219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83972" y="4552158"/>
            <a:ext cx="2938714" cy="58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767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ilagođeni izg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53B8E38-CBD1-4E0B-8501-6E19E1AE4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6EE1D068-9F0D-42FA-A47B-936591F4D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71A52084-8D7C-4CD2-910A-D9593ADF1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4BD26DE8-9E8F-46AB-B643-B0DA11466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10961-8D14-4218-9216-B6F5BD0255D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2306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ilagođeni izg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4F181ED-8FBC-43D7-BEDE-8C691B27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BC1BB4C3-6425-4523-829C-31DFB3BB5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C60F72DF-49A1-42D0-B902-0BEF74AF9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7FAD477C-B577-4652-AEB6-C36917E2E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10961-8D14-4218-9216-B6F5BD0255D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40030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3E990090-2315-45C1-AD31-2394E3CAC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365125"/>
            <a:ext cx="10643616" cy="896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dirty="0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23B7BFE1-CC12-471D-9696-7C8C2CE42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8A6CE9A-9AC2-4FDB-8738-6D19D453A0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A95B3506-6D24-4D36-B895-7B7CA17A58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130F53DD-E175-4E64-8BDB-9468467B00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10961-8D14-4218-9216-B6F5BD0255D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4660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70" r:id="rId6"/>
    <p:sldLayoutId id="2147483655" r:id="rId7"/>
    <p:sldLayoutId id="2147483682" r:id="rId8"/>
    <p:sldLayoutId id="2147483681" r:id="rId9"/>
    <p:sldLayoutId id="2147483680" r:id="rId10"/>
    <p:sldLayoutId id="2147483679" r:id="rId11"/>
    <p:sldLayoutId id="2147483654" r:id="rId12"/>
    <p:sldLayoutId id="2147483656" r:id="rId13"/>
    <p:sldLayoutId id="2147483657" r:id="rId14"/>
    <p:sldLayoutId id="2147483658" r:id="rId15"/>
    <p:sldLayoutId id="2147483659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E2E98611-48B7-4C4A-908A-FC2C64C4B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D5A3C576-4BF5-453E-BA00-1530AE4F7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1EE1F83F-E12E-4764-85D4-0954107FF2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35984E4F-F8CD-4A6F-A3CD-68D89E603A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9C4F406A-491A-429F-800A-C3CF421A3C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41988-6743-4B50-B8DC-57D31AB3528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9921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BC77689-5ADD-4BF7-9230-36EAA83DD6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3189" y="4196483"/>
            <a:ext cx="6266516" cy="1934273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hr-HR" sz="1400" b="0" dirty="0">
                <a:latin typeface="Arial" panose="020B0604020202020204" pitchFamily="34" charset="0"/>
                <a:cs typeface="Arial" panose="020B0604020202020204" pitchFamily="34" charset="0"/>
              </a:rPr>
              <a:t>Istraživanje provedeno za potrebe Grada Splita </a:t>
            </a:r>
            <a:r>
              <a:rPr lang="hr-HR" sz="1400" b="0" dirty="0"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u okviru projekta:</a:t>
            </a:r>
            <a:r>
              <a:rPr lang="hr-HR" sz="1400" b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hr-HR" sz="1400" b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hr-HR" sz="4400" b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„OTPAD NIJE SMEĆE”</a:t>
            </a:r>
            <a:r>
              <a:rPr lang="hr-HR" sz="1600" b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hr-HR" sz="1600" b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hr-HR" sz="1200" b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(prvi val </a:t>
            </a:r>
            <a:r>
              <a:rPr lang="hr-HR" sz="1200" b="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istraživanja – ožujak 2019.)</a:t>
            </a:r>
            <a:r>
              <a:rPr lang="hr-HR" sz="5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hr-HR" sz="5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endParaRPr lang="hr-HR" sz="1400" b="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83F3CCE-9332-4E24-A64C-F423FC9814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2" t="1454" r="1327" b="16861"/>
          <a:stretch/>
        </p:blipFill>
        <p:spPr>
          <a:xfrm>
            <a:off x="0" y="-275487"/>
            <a:ext cx="12192895" cy="4662535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1215" y="5875307"/>
            <a:ext cx="370780" cy="485983"/>
          </a:xfrm>
          <a:prstGeom prst="rect">
            <a:avLst/>
          </a:prstGeom>
        </p:spPr>
      </p:pic>
      <p:pic>
        <p:nvPicPr>
          <p:cNvPr id="5" name="Slika 4" descr="Image result for europska unija elementzi vidljivosti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655" y="5777211"/>
            <a:ext cx="3917506" cy="70257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niOkvir 5"/>
          <p:cNvSpPr txBox="1"/>
          <p:nvPr/>
        </p:nvSpPr>
        <p:spPr>
          <a:xfrm>
            <a:off x="4430728" y="6479788"/>
            <a:ext cx="326243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Projekt je sufinancirala Europska unija iz Kohezijskog fonda.</a:t>
            </a:r>
            <a:br>
              <a:rPr lang="hr-HR" sz="9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Sadržaj </a:t>
            </a:r>
            <a:r>
              <a:rPr lang="hr-HR" sz="700" dirty="0">
                <a:latin typeface="Arial" panose="020B0604020202020204" pitchFamily="34" charset="0"/>
                <a:cs typeface="Arial" panose="020B0604020202020204" pitchFamily="34" charset="0"/>
              </a:rPr>
              <a:t>ove publikacije isključivo je vlasništvo Grada Splita.</a:t>
            </a:r>
          </a:p>
          <a:p>
            <a:pPr algn="ctr"/>
            <a:r>
              <a:rPr lang="hr-H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r-H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067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76B4108-1EA1-482A-B995-527B400F8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837" y="1405505"/>
            <a:ext cx="6869567" cy="43106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7D9AEDA-7EC1-4E83-9161-C64B8BBBC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869" y="1428866"/>
            <a:ext cx="4083783" cy="382361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0ECDD199-1A89-4901-8F54-F2BE19BEF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08B609B-AADD-49AA-B5DE-6D1D5B8B7539}" type="slidenum">
              <a:rPr lang="hr-HR" smtClean="0">
                <a:latin typeface="Bahnschrift Light" panose="020B0502040204020203" pitchFamily="34" charset="0"/>
              </a:rPr>
              <a:pPr algn="ctr"/>
              <a:t>10</a:t>
            </a:fld>
            <a:endParaRPr lang="hr-HR" dirty="0">
              <a:latin typeface="Bahnschrift Light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3086E73-050D-4181-B6C9-8D8346722DA3}"/>
              </a:ext>
            </a:extLst>
          </p:cNvPr>
          <p:cNvSpPr txBox="1"/>
          <p:nvPr/>
        </p:nvSpPr>
        <p:spPr>
          <a:xfrm>
            <a:off x="850604" y="202844"/>
            <a:ext cx="80298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STAV PREMA GOMILANJU OTPADA KAO UZROČNIKU </a:t>
            </a:r>
            <a:b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KLIMATSKIH PROMJENA I BOLESTI</a:t>
            </a:r>
            <a:endParaRPr lang="hr-HR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47DAEBAF-0BC1-4674-9DE8-C4412E917483}"/>
              </a:ext>
            </a:extLst>
          </p:cNvPr>
          <p:cNvCxnSpPr/>
          <p:nvPr/>
        </p:nvCxnSpPr>
        <p:spPr>
          <a:xfrm>
            <a:off x="786596" y="348707"/>
            <a:ext cx="0" cy="1170432"/>
          </a:xfrm>
          <a:prstGeom prst="line">
            <a:avLst/>
          </a:prstGeom>
          <a:ln w="57150">
            <a:solidFill>
              <a:srgbClr val="0098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57A0D04-704A-4D38-9E7C-F3D5FCBE10A6}"/>
              </a:ext>
            </a:extLst>
          </p:cNvPr>
          <p:cNvSpPr txBox="1"/>
          <p:nvPr/>
        </p:nvSpPr>
        <p:spPr>
          <a:xfrm>
            <a:off x="271080" y="202844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A0DE50B-1096-40A2-95CF-62E17E665BEF}"/>
              </a:ext>
            </a:extLst>
          </p:cNvPr>
          <p:cNvSpPr txBox="1"/>
          <p:nvPr/>
        </p:nvSpPr>
        <p:spPr>
          <a:xfrm>
            <a:off x="888125" y="938462"/>
            <a:ext cx="110171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r-Latn-RS"/>
            </a:defPPr>
            <a:lvl1pPr>
              <a:defRPr sz="1100">
                <a:solidFill>
                  <a:schemeClr val="accent6">
                    <a:lumMod val="75000"/>
                  </a:schemeClr>
                </a:solidFill>
                <a:latin typeface="Bahnschrift SemiLight" panose="020B0502040204020203" pitchFamily="34" charset="0"/>
                <a:cs typeface="Arial" panose="020B0604020202020204" pitchFamily="34" charset="0"/>
              </a:defRPr>
            </a:lvl1pPr>
          </a:lstStyle>
          <a:p>
            <a:r>
              <a:rPr lang="hr-HR" b="1" dirty="0">
                <a:solidFill>
                  <a:schemeClr val="tx1"/>
                </a:solidFill>
                <a:latin typeface="Arial" panose="020B0604020202020204" pitchFamily="34" charset="0"/>
              </a:rPr>
              <a:t>Pitanje</a:t>
            </a:r>
            <a:r>
              <a:rPr lang="hr-HR" dirty="0">
                <a:solidFill>
                  <a:schemeClr val="tx1"/>
                </a:solidFill>
                <a:latin typeface="Arial" panose="020B0604020202020204" pitchFamily="34" charset="0"/>
              </a:rPr>
              <a:t>: </a:t>
            </a:r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</a:rPr>
              <a:t>U kojoj se mjeri slažete sa sljedeć</a:t>
            </a:r>
            <a:r>
              <a:rPr lang="hr-HR" dirty="0">
                <a:solidFill>
                  <a:schemeClr val="tx1"/>
                </a:solidFill>
                <a:latin typeface="Arial" panose="020B0604020202020204" pitchFamily="34" charset="0"/>
              </a:rPr>
              <a:t>o</a:t>
            </a:r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</a:rPr>
              <a:t>m tvrdnj</a:t>
            </a:r>
            <a:r>
              <a:rPr lang="hr-HR" dirty="0">
                <a:solidFill>
                  <a:schemeClr val="tx1"/>
                </a:solidFill>
                <a:latin typeface="Arial" panose="020B0604020202020204" pitchFamily="34" charset="0"/>
              </a:rPr>
              <a:t>om: „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</a:rPr>
              <a:t>Gomilanje otpada uzročnik je klimatskih promjena i bolesti”</a:t>
            </a:r>
          </a:p>
          <a:p>
            <a:r>
              <a:rPr lang="hr-HR" dirty="0">
                <a:solidFill>
                  <a:schemeClr val="tx1"/>
                </a:solidFill>
                <a:latin typeface="Arial" panose="020B0604020202020204" pitchFamily="34" charset="0"/>
              </a:rPr>
              <a:t>(1) Uopće se ne slažem, (2) Uglavnom se ne slažem, (3) Niti se ne slažem niti slažem, (4) Uglavnom se slažem, (5) U potpunosti se slažem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28945A82-88BA-4A8D-B2D5-B6A4AED841FB}"/>
              </a:ext>
            </a:extLst>
          </p:cNvPr>
          <p:cNvCxnSpPr>
            <a:cxnSpLocks/>
          </p:cNvCxnSpPr>
          <p:nvPr/>
        </p:nvCxnSpPr>
        <p:spPr>
          <a:xfrm>
            <a:off x="6320577" y="1556994"/>
            <a:ext cx="0" cy="3167869"/>
          </a:xfrm>
          <a:prstGeom prst="line">
            <a:avLst/>
          </a:prstGeom>
          <a:ln w="34925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6B4A2E78-7F7C-4D68-B616-9650F85335E6}"/>
              </a:ext>
            </a:extLst>
          </p:cNvPr>
          <p:cNvCxnSpPr>
            <a:cxnSpLocks/>
          </p:cNvCxnSpPr>
          <p:nvPr/>
        </p:nvCxnSpPr>
        <p:spPr>
          <a:xfrm>
            <a:off x="9660325" y="1556994"/>
            <a:ext cx="0" cy="3167869"/>
          </a:xfrm>
          <a:prstGeom prst="line">
            <a:avLst/>
          </a:prstGeom>
          <a:ln w="34925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A300324-E557-429E-B2FE-4B82FBC3FB75}"/>
              </a:ext>
            </a:extLst>
          </p:cNvPr>
          <p:cNvSpPr txBox="1"/>
          <p:nvPr/>
        </p:nvSpPr>
        <p:spPr>
          <a:xfrm>
            <a:off x="5511415" y="1526284"/>
            <a:ext cx="490840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>
            <a:defPPr>
              <a:defRPr lang="sr-Latn-RS"/>
            </a:defPPr>
            <a:lvl1pPr>
              <a:defRPr sz="1000">
                <a:solidFill>
                  <a:schemeClr val="bg2">
                    <a:lumMod val="50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defRPr>
            </a:lvl1pPr>
          </a:lstStyle>
          <a:p>
            <a:r>
              <a:rPr lang="hr-HR" sz="1200" dirty="0">
                <a:solidFill>
                  <a:srgbClr val="00454C"/>
                </a:solidFill>
                <a:latin typeface="Arial" panose="020B0604020202020204" pitchFamily="34" charset="0"/>
              </a:rPr>
              <a:t>Spol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1DC7F5F-C225-46B1-9614-073DA570C8CA}"/>
              </a:ext>
            </a:extLst>
          </p:cNvPr>
          <p:cNvSpPr txBox="1"/>
          <p:nvPr/>
        </p:nvSpPr>
        <p:spPr>
          <a:xfrm>
            <a:off x="7811247" y="1556994"/>
            <a:ext cx="465192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>
            <a:defPPr>
              <a:defRPr lang="sr-Latn-RS"/>
            </a:defPPr>
            <a:lvl1pPr>
              <a:defRPr sz="1000">
                <a:solidFill>
                  <a:schemeClr val="bg2">
                    <a:lumMod val="50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defRPr>
            </a:lvl1pPr>
          </a:lstStyle>
          <a:p>
            <a:r>
              <a:rPr lang="hr-HR" sz="1200" dirty="0">
                <a:solidFill>
                  <a:srgbClr val="00454C"/>
                </a:solidFill>
                <a:latin typeface="Arial" panose="020B0604020202020204" pitchFamily="34" charset="0"/>
              </a:rPr>
              <a:t>Dob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66ABD67-BD33-477E-8BFA-6EE90558703A}"/>
              </a:ext>
            </a:extLst>
          </p:cNvPr>
          <p:cNvSpPr txBox="1"/>
          <p:nvPr/>
        </p:nvSpPr>
        <p:spPr>
          <a:xfrm>
            <a:off x="10079054" y="1556993"/>
            <a:ext cx="1053494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>
            <a:defPPr>
              <a:defRPr lang="sr-Latn-RS"/>
            </a:defPPr>
            <a:lvl1pPr>
              <a:defRPr sz="1000">
                <a:solidFill>
                  <a:schemeClr val="bg2">
                    <a:lumMod val="50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defRPr>
            </a:lvl1pPr>
          </a:lstStyle>
          <a:p>
            <a:r>
              <a:rPr lang="hr-HR" sz="1200" dirty="0">
                <a:solidFill>
                  <a:srgbClr val="00454C"/>
                </a:solidFill>
                <a:latin typeface="Arial" panose="020B0604020202020204" pitchFamily="34" charset="0"/>
              </a:rPr>
              <a:t>Obrazovanje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E182575-5A6D-449F-AC1D-D21B9406F211}"/>
              </a:ext>
            </a:extLst>
          </p:cNvPr>
          <p:cNvSpPr txBox="1"/>
          <p:nvPr/>
        </p:nvSpPr>
        <p:spPr>
          <a:xfrm>
            <a:off x="271080" y="5647509"/>
            <a:ext cx="108181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85% građana smatra kako je gomilanje otpada uzročnik klimatskih promjena i bolesti. </a:t>
            </a:r>
            <a:b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Svega je 4% onih koji se s takvim stavom ne slažu dok 10% građan o tome ima podijeljen stav.</a:t>
            </a:r>
          </a:p>
          <a:p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Bez obzira na promatrana obilježja građana (spol, dob, obrazovanje) gomilanje otpada percipira se u značajnom dijelu kao „opasnost” za zdravlje i klimu.</a:t>
            </a:r>
          </a:p>
        </p:txBody>
      </p:sp>
    </p:spTree>
    <p:extLst>
      <p:ext uri="{BB962C8B-B14F-4D97-AF65-F5344CB8AC3E}">
        <p14:creationId xmlns:p14="http://schemas.microsoft.com/office/powerpoint/2010/main" val="409106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9244DA3-91D7-4519-8B93-70F56B6E8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2194" y="1324644"/>
            <a:ext cx="7134225" cy="44767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828098A-90D5-4BF0-B026-2DDFFB357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79" y="1215986"/>
            <a:ext cx="4251545" cy="398069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0ECDD199-1A89-4901-8F54-F2BE19BEF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08B609B-AADD-49AA-B5DE-6D1D5B8B7539}" type="slidenum">
              <a:rPr lang="hr-HR" smtClean="0">
                <a:latin typeface="Bahnschrift Light" panose="020B0502040204020203" pitchFamily="34" charset="0"/>
              </a:rPr>
              <a:pPr algn="ctr"/>
              <a:t>11</a:t>
            </a:fld>
            <a:endParaRPr lang="hr-HR" dirty="0">
              <a:latin typeface="Bahnschrift Light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3086E73-050D-4181-B6C9-8D8346722DA3}"/>
              </a:ext>
            </a:extLst>
          </p:cNvPr>
          <p:cNvSpPr txBox="1"/>
          <p:nvPr/>
        </p:nvSpPr>
        <p:spPr>
          <a:xfrm>
            <a:off x="850604" y="202844"/>
            <a:ext cx="9968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STAV PREMA KAŽNJAVANJU NEPROPISNOG ODLAGANJA OTPADA</a:t>
            </a:r>
            <a:endParaRPr lang="hr-HR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47DAEBAF-0BC1-4674-9DE8-C4412E917483}"/>
              </a:ext>
            </a:extLst>
          </p:cNvPr>
          <p:cNvCxnSpPr/>
          <p:nvPr/>
        </p:nvCxnSpPr>
        <p:spPr>
          <a:xfrm>
            <a:off x="786596" y="348707"/>
            <a:ext cx="0" cy="1170432"/>
          </a:xfrm>
          <a:prstGeom prst="line">
            <a:avLst/>
          </a:prstGeom>
          <a:ln w="57150">
            <a:solidFill>
              <a:srgbClr val="0098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57A0D04-704A-4D38-9E7C-F3D5FCBE10A6}"/>
              </a:ext>
            </a:extLst>
          </p:cNvPr>
          <p:cNvSpPr txBox="1"/>
          <p:nvPr/>
        </p:nvSpPr>
        <p:spPr>
          <a:xfrm>
            <a:off x="271080" y="202844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18D7474-0767-43A1-9B59-9107053689E9}"/>
              </a:ext>
            </a:extLst>
          </p:cNvPr>
          <p:cNvSpPr txBox="1"/>
          <p:nvPr/>
        </p:nvSpPr>
        <p:spPr>
          <a:xfrm>
            <a:off x="888125" y="639708"/>
            <a:ext cx="110171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r-Latn-RS"/>
            </a:defPPr>
            <a:lvl1pPr>
              <a:defRPr sz="1100">
                <a:solidFill>
                  <a:schemeClr val="accent6">
                    <a:lumMod val="75000"/>
                  </a:schemeClr>
                </a:solidFill>
                <a:latin typeface="Bahnschrift SemiLight" panose="020B0502040204020203" pitchFamily="34" charset="0"/>
                <a:cs typeface="Arial" panose="020B0604020202020204" pitchFamily="34" charset="0"/>
              </a:defRPr>
            </a:lvl1pPr>
          </a:lstStyle>
          <a:p>
            <a:r>
              <a:rPr lang="hr-HR" b="1" dirty="0">
                <a:solidFill>
                  <a:schemeClr val="tx1"/>
                </a:solidFill>
                <a:latin typeface="Arial" panose="020B0604020202020204" pitchFamily="34" charset="0"/>
              </a:rPr>
              <a:t>Pitanje</a:t>
            </a:r>
            <a:r>
              <a:rPr lang="hr-HR" dirty="0">
                <a:solidFill>
                  <a:schemeClr val="tx1"/>
                </a:solidFill>
                <a:latin typeface="Arial" panose="020B0604020202020204" pitchFamily="34" charset="0"/>
              </a:rPr>
              <a:t>: </a:t>
            </a:r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</a:rPr>
              <a:t>U kojoj se mjeri slažete sa sljedeć</a:t>
            </a:r>
            <a:r>
              <a:rPr lang="hr-HR" dirty="0">
                <a:solidFill>
                  <a:schemeClr val="tx1"/>
                </a:solidFill>
                <a:latin typeface="Arial" panose="020B0604020202020204" pitchFamily="34" charset="0"/>
              </a:rPr>
              <a:t>o</a:t>
            </a:r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</a:rPr>
              <a:t>m tvrdnj</a:t>
            </a:r>
            <a:r>
              <a:rPr lang="hr-HR" dirty="0">
                <a:solidFill>
                  <a:schemeClr val="tx1"/>
                </a:solidFill>
                <a:latin typeface="Arial" panose="020B0604020202020204" pitchFamily="34" charset="0"/>
              </a:rPr>
              <a:t>om: „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</a:rPr>
              <a:t>Nepropisno odlaganje otpada trebalo bi kažnjavati”</a:t>
            </a:r>
          </a:p>
          <a:p>
            <a:r>
              <a:rPr lang="hr-HR" dirty="0">
                <a:solidFill>
                  <a:schemeClr val="tx1"/>
                </a:solidFill>
                <a:latin typeface="Arial" panose="020B0604020202020204" pitchFamily="34" charset="0"/>
              </a:rPr>
              <a:t>(1) Uopće se ne slažem, (2) Uglavnom se ne slažem, (3) Niti se ne slažem niti slažem, (4) Uglavnom se slažem, (5) U potpunosti se slažem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D708F205-CDAC-4E76-8F1F-B782EEF3F632}"/>
              </a:ext>
            </a:extLst>
          </p:cNvPr>
          <p:cNvCxnSpPr>
            <a:cxnSpLocks/>
          </p:cNvCxnSpPr>
          <p:nvPr/>
        </p:nvCxnSpPr>
        <p:spPr>
          <a:xfrm flipH="1">
            <a:off x="6244390" y="1395663"/>
            <a:ext cx="24063" cy="3537284"/>
          </a:xfrm>
          <a:prstGeom prst="line">
            <a:avLst/>
          </a:prstGeom>
          <a:ln w="34925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33064256-42C3-4BD2-907B-9764D0A74401}"/>
              </a:ext>
            </a:extLst>
          </p:cNvPr>
          <p:cNvCxnSpPr>
            <a:cxnSpLocks/>
          </p:cNvCxnSpPr>
          <p:nvPr/>
        </p:nvCxnSpPr>
        <p:spPr>
          <a:xfrm>
            <a:off x="9769642" y="1335576"/>
            <a:ext cx="0" cy="3597371"/>
          </a:xfrm>
          <a:prstGeom prst="line">
            <a:avLst/>
          </a:prstGeom>
          <a:ln w="34925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2D64834-996F-4D81-B467-E310E99DB3BB}"/>
              </a:ext>
            </a:extLst>
          </p:cNvPr>
          <p:cNvSpPr txBox="1"/>
          <p:nvPr/>
        </p:nvSpPr>
        <p:spPr>
          <a:xfrm>
            <a:off x="5455297" y="1116930"/>
            <a:ext cx="490840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>
            <a:defPPr>
              <a:defRPr lang="sr-Latn-RS"/>
            </a:defPPr>
            <a:lvl1pPr>
              <a:defRPr sz="1000">
                <a:solidFill>
                  <a:schemeClr val="bg2">
                    <a:lumMod val="50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defRPr>
            </a:lvl1pPr>
          </a:lstStyle>
          <a:p>
            <a:r>
              <a:rPr lang="hr-HR" sz="1200" dirty="0">
                <a:solidFill>
                  <a:srgbClr val="00454C"/>
                </a:solidFill>
                <a:latin typeface="Arial" panose="020B0604020202020204" pitchFamily="34" charset="0"/>
              </a:rPr>
              <a:t>Spol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B1D4D97-807F-4EA6-9C05-1727C6DEE93E}"/>
              </a:ext>
            </a:extLst>
          </p:cNvPr>
          <p:cNvSpPr txBox="1"/>
          <p:nvPr/>
        </p:nvSpPr>
        <p:spPr>
          <a:xfrm>
            <a:off x="7655946" y="1116930"/>
            <a:ext cx="465192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>
            <a:defPPr>
              <a:defRPr lang="sr-Latn-RS"/>
            </a:defPPr>
            <a:lvl1pPr>
              <a:defRPr sz="1000">
                <a:solidFill>
                  <a:schemeClr val="bg2">
                    <a:lumMod val="50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defRPr>
            </a:lvl1pPr>
          </a:lstStyle>
          <a:p>
            <a:r>
              <a:rPr lang="hr-HR" sz="1200" dirty="0">
                <a:solidFill>
                  <a:srgbClr val="00454C"/>
                </a:solidFill>
                <a:latin typeface="Arial" panose="020B0604020202020204" pitchFamily="34" charset="0"/>
              </a:rPr>
              <a:t>Dob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7D1A22A-A94C-4DCD-8830-008B19BAE3F4}"/>
              </a:ext>
            </a:extLst>
          </p:cNvPr>
          <p:cNvSpPr txBox="1"/>
          <p:nvPr/>
        </p:nvSpPr>
        <p:spPr>
          <a:xfrm>
            <a:off x="10329552" y="1116930"/>
            <a:ext cx="1053494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>
            <a:defPPr>
              <a:defRPr lang="sr-Latn-RS"/>
            </a:defPPr>
            <a:lvl1pPr>
              <a:defRPr sz="1000">
                <a:solidFill>
                  <a:schemeClr val="bg2">
                    <a:lumMod val="50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defRPr>
            </a:lvl1pPr>
          </a:lstStyle>
          <a:p>
            <a:r>
              <a:rPr lang="hr-HR" sz="1200" dirty="0">
                <a:solidFill>
                  <a:srgbClr val="00454C"/>
                </a:solidFill>
                <a:latin typeface="Arial" panose="020B0604020202020204" pitchFamily="34" charset="0"/>
              </a:rPr>
              <a:t>Obrazovanje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E182575-5A6D-449F-AC1D-D21B9406F211}"/>
              </a:ext>
            </a:extLst>
          </p:cNvPr>
          <p:cNvSpPr txBox="1"/>
          <p:nvPr/>
        </p:nvSpPr>
        <p:spPr>
          <a:xfrm>
            <a:off x="135540" y="5741070"/>
            <a:ext cx="1192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Ne postoji dvojba, kad je u pitanju stav građana, treba li kažnjavati nepropisno odlaganje otpada ili ne. </a:t>
            </a:r>
            <a:b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Gotovo devet od deset građana (88%) s time se slaže u potpunosti. Bez obzira na promatrana obilježja </a:t>
            </a:r>
            <a:b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građana (spol, dob, obrazovanje) postoji visok stupanja slaganja sa stavom kako nepropisno odlaganje otpada treba kažnjavati.</a:t>
            </a:r>
          </a:p>
        </p:txBody>
      </p:sp>
    </p:spTree>
    <p:extLst>
      <p:ext uri="{BB962C8B-B14F-4D97-AF65-F5344CB8AC3E}">
        <p14:creationId xmlns:p14="http://schemas.microsoft.com/office/powerpoint/2010/main" val="2377958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55AB961-DEF6-4FF3-B427-A57EEBD3A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043" y="1027806"/>
            <a:ext cx="4542710" cy="450648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0ECDD199-1A89-4901-8F54-F2BE19BEF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08B609B-AADD-49AA-B5DE-6D1D5B8B7539}" type="slidenum">
              <a:rPr lang="hr-HR" smtClean="0">
                <a:latin typeface="Bahnschrift Light" panose="020B0502040204020203" pitchFamily="34" charset="0"/>
              </a:rPr>
              <a:pPr algn="ctr"/>
              <a:t>12</a:t>
            </a:fld>
            <a:endParaRPr lang="hr-HR" dirty="0">
              <a:latin typeface="Bahnschrift Light" panose="020B0502040204020203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47DAEBAF-0BC1-4674-9DE8-C4412E917483}"/>
              </a:ext>
            </a:extLst>
          </p:cNvPr>
          <p:cNvCxnSpPr/>
          <p:nvPr/>
        </p:nvCxnSpPr>
        <p:spPr>
          <a:xfrm>
            <a:off x="786596" y="348707"/>
            <a:ext cx="0" cy="1170432"/>
          </a:xfrm>
          <a:prstGeom prst="line">
            <a:avLst/>
          </a:prstGeom>
          <a:ln w="57150">
            <a:solidFill>
              <a:srgbClr val="0098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57A0D04-704A-4D38-9E7C-F3D5FCBE10A6}"/>
              </a:ext>
            </a:extLst>
          </p:cNvPr>
          <p:cNvSpPr txBox="1"/>
          <p:nvPr/>
        </p:nvSpPr>
        <p:spPr>
          <a:xfrm>
            <a:off x="271080" y="202844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6.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6945C1F-A397-4D57-AF33-8E8BA4AD87CA}"/>
              </a:ext>
            </a:extLst>
          </p:cNvPr>
          <p:cNvSpPr txBox="1"/>
          <p:nvPr/>
        </p:nvSpPr>
        <p:spPr>
          <a:xfrm>
            <a:off x="850604" y="202844"/>
            <a:ext cx="10855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AKTIVNOSTI ODGOVORNOG PONAŠANJA GRAĐANA PREMA OKOLIŠU</a:t>
            </a:r>
            <a:endParaRPr lang="hr-HR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6F5300C-5A9C-4D86-A3BA-F90EC1A2C237}"/>
              </a:ext>
            </a:extLst>
          </p:cNvPr>
          <p:cNvSpPr txBox="1"/>
          <p:nvPr/>
        </p:nvSpPr>
        <p:spPr>
          <a:xfrm>
            <a:off x="888125" y="657814"/>
            <a:ext cx="110171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r-Latn-RS"/>
            </a:defPPr>
            <a:lvl1pPr>
              <a:defRPr sz="1100">
                <a:solidFill>
                  <a:schemeClr val="accent6">
                    <a:lumMod val="75000"/>
                  </a:schemeClr>
                </a:solidFill>
                <a:latin typeface="Bahnschrift SemiLight" panose="020B0502040204020203" pitchFamily="34" charset="0"/>
                <a:cs typeface="Arial" panose="020B0604020202020204" pitchFamily="34" charset="0"/>
              </a:defRPr>
            </a:lvl1pPr>
          </a:lstStyle>
          <a:p>
            <a:r>
              <a:rPr lang="hr-HR" b="1" dirty="0">
                <a:solidFill>
                  <a:schemeClr val="tx1"/>
                </a:solidFill>
                <a:latin typeface="Arial" panose="020B0604020202020204" pitchFamily="34" charset="0"/>
              </a:rPr>
              <a:t>Pitanje</a:t>
            </a:r>
            <a:r>
              <a:rPr lang="hr-HR" dirty="0">
                <a:solidFill>
                  <a:schemeClr val="tx1"/>
                </a:solidFill>
                <a:latin typeface="Arial" panose="020B0604020202020204" pitchFamily="34" charset="0"/>
              </a:rPr>
              <a:t>: </a:t>
            </a:r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</a:rPr>
              <a:t>Koje od navedenih aktivnosti poduzimate kako bi se ponašali odgovorno prema okolišu?</a:t>
            </a:r>
            <a:endParaRPr lang="hr-HR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B7E0336-44D7-4C42-B6B3-5E3C4301A2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6693" y="1027805"/>
            <a:ext cx="6031875" cy="3679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20A79ED-4677-43F6-B6DB-A639AC734196}"/>
              </a:ext>
            </a:extLst>
          </p:cNvPr>
          <p:cNvSpPr txBox="1"/>
          <p:nvPr/>
        </p:nvSpPr>
        <p:spPr>
          <a:xfrm>
            <a:off x="8400098" y="708016"/>
            <a:ext cx="490840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>
            <a:defPPr>
              <a:defRPr lang="sr-Latn-RS"/>
            </a:defPPr>
            <a:lvl1pPr>
              <a:defRPr sz="1000">
                <a:solidFill>
                  <a:schemeClr val="bg2">
                    <a:lumMod val="50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defRPr>
            </a:lvl1pPr>
          </a:lstStyle>
          <a:p>
            <a:r>
              <a:rPr lang="hr-HR" sz="1200" dirty="0">
                <a:solidFill>
                  <a:srgbClr val="00454C"/>
                </a:solidFill>
                <a:latin typeface="Arial" panose="020B0604020202020204" pitchFamily="34" charset="0"/>
              </a:rPr>
              <a:t>Spol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E182575-5A6D-449F-AC1D-D21B9406F211}"/>
              </a:ext>
            </a:extLst>
          </p:cNvPr>
          <p:cNvSpPr txBox="1"/>
          <p:nvPr/>
        </p:nvSpPr>
        <p:spPr>
          <a:xfrm>
            <a:off x="99781" y="5552214"/>
            <a:ext cx="5326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Najviše građana istaknulo je neodlaganje otpada u prirodu (90%). 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Drugo mjesto „dijele” rekorištenje/prenamjena stvari (84%, 83%) i nekupovanje novih stvari dok postojeće još uvijek ispunjavaju svoju funkciju (83%).Na trećem mjestu je ušteda vode (78%). </a:t>
            </a:r>
            <a:b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Najmanje je građana koji su istaknuli kupnju odnosno korištenje stvari recikliranih/ekološki prihvatljivih materijala (50%).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E182575-5A6D-449F-AC1D-D21B9406F211}"/>
              </a:ext>
            </a:extLst>
          </p:cNvPr>
          <p:cNvSpPr txBox="1"/>
          <p:nvPr/>
        </p:nvSpPr>
        <p:spPr>
          <a:xfrm>
            <a:off x="5426692" y="4776755"/>
            <a:ext cx="64056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Žene su u odnosu na muškarce češće isticale sljedeće aktivnosti (vlastitog) odgovornog ponašanja prema okolišu: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Štedljivo korištenje vode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Sadnja biljki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Kupnja/korištenje stvari od recikliranih/ekološki prihvatljivih materijala</a:t>
            </a:r>
            <a:b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Muškarci u odnosu na žene češće isticali sljedeće aktivnosti (vlastitog) odgovornog ponašanja prema okolišu: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Kupnja energetski učinkovitih aparata, auta i dr.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Redovito odvajanje otpada</a:t>
            </a:r>
          </a:p>
        </p:txBody>
      </p:sp>
    </p:spTree>
    <p:extLst>
      <p:ext uri="{BB962C8B-B14F-4D97-AF65-F5344CB8AC3E}">
        <p14:creationId xmlns:p14="http://schemas.microsoft.com/office/powerpoint/2010/main" val="1777166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4AA7A2D-C71F-4A10-8F57-4DB3B1719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02" y="1462855"/>
            <a:ext cx="5299027" cy="409342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0ECDD199-1A89-4901-8F54-F2BE19BEF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08B609B-AADD-49AA-B5DE-6D1D5B8B7539}" type="slidenum">
              <a:rPr lang="hr-HR" smtClean="0">
                <a:latin typeface="Bahnschrift Light" panose="020B0502040204020203" pitchFamily="34" charset="0"/>
              </a:rPr>
              <a:pPr algn="ctr"/>
              <a:t>13</a:t>
            </a:fld>
            <a:endParaRPr lang="hr-HR" dirty="0">
              <a:latin typeface="Bahnschrift Light" panose="020B0502040204020203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47DAEBAF-0BC1-4674-9DE8-C4412E917483}"/>
              </a:ext>
            </a:extLst>
          </p:cNvPr>
          <p:cNvCxnSpPr/>
          <p:nvPr/>
        </p:nvCxnSpPr>
        <p:spPr>
          <a:xfrm>
            <a:off x="786596" y="348707"/>
            <a:ext cx="0" cy="1170432"/>
          </a:xfrm>
          <a:prstGeom prst="line">
            <a:avLst/>
          </a:prstGeom>
          <a:ln w="57150">
            <a:solidFill>
              <a:srgbClr val="0098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57A0D04-704A-4D38-9E7C-F3D5FCBE10A6}"/>
              </a:ext>
            </a:extLst>
          </p:cNvPr>
          <p:cNvSpPr txBox="1"/>
          <p:nvPr/>
        </p:nvSpPr>
        <p:spPr>
          <a:xfrm>
            <a:off x="271080" y="202844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7.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6945C1F-A397-4D57-AF33-8E8BA4AD87CA}"/>
              </a:ext>
            </a:extLst>
          </p:cNvPr>
          <p:cNvSpPr txBox="1"/>
          <p:nvPr/>
        </p:nvSpPr>
        <p:spPr>
          <a:xfrm>
            <a:off x="850605" y="202844"/>
            <a:ext cx="10673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INFORMIRANOST O GRADSKOJ POLITICI, ZAKONIMA I PROPISIMA</a:t>
            </a:r>
            <a:r>
              <a:rPr lang="hr-H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O GOSPODARENJU OTPADOM U SPLITU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F93422C-F472-4335-8664-F631181D76F6}"/>
              </a:ext>
            </a:extLst>
          </p:cNvPr>
          <p:cNvSpPr txBox="1"/>
          <p:nvPr/>
        </p:nvSpPr>
        <p:spPr>
          <a:xfrm>
            <a:off x="860967" y="1033841"/>
            <a:ext cx="110171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r-Latn-RS"/>
            </a:defPPr>
            <a:lvl1pPr>
              <a:defRPr sz="1100">
                <a:solidFill>
                  <a:schemeClr val="accent6">
                    <a:lumMod val="75000"/>
                  </a:schemeClr>
                </a:solidFill>
                <a:latin typeface="Bahnschrift SemiLight" panose="020B0502040204020203" pitchFamily="34" charset="0"/>
                <a:cs typeface="Arial" panose="020B0604020202020204" pitchFamily="34" charset="0"/>
              </a:defRPr>
            </a:lvl1pPr>
          </a:lstStyle>
          <a:p>
            <a:r>
              <a:rPr lang="hr-HR" b="1" dirty="0">
                <a:solidFill>
                  <a:schemeClr val="tx1"/>
                </a:solidFill>
                <a:latin typeface="Arial" panose="020B0604020202020204" pitchFamily="34" charset="0"/>
              </a:rPr>
              <a:t>Pitanje</a:t>
            </a:r>
            <a:r>
              <a:rPr lang="hr-HR" dirty="0">
                <a:solidFill>
                  <a:schemeClr val="tx1"/>
                </a:solidFill>
                <a:latin typeface="Arial" panose="020B0604020202020204" pitchFamily="34" charset="0"/>
              </a:rPr>
              <a:t>: </a:t>
            </a:r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</a:rPr>
              <a:t>Općenito, koliko ste informirani o</a:t>
            </a:r>
            <a:r>
              <a:rPr lang="hr-HR" dirty="0">
                <a:solidFill>
                  <a:schemeClr val="tx1"/>
                </a:solidFill>
                <a:latin typeface="Arial" panose="020B0604020202020204" pitchFamily="34" charset="0"/>
              </a:rPr>
              <a:t> gradskoj politici, zakonima i ostalim propisima o gospodarenju otpadom u Splitu? </a:t>
            </a:r>
            <a:br>
              <a:rPr lang="hr-HR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hr-HR" dirty="0">
                <a:solidFill>
                  <a:schemeClr val="tx1"/>
                </a:solidFill>
                <a:latin typeface="Arial" panose="020B0604020202020204" pitchFamily="34" charset="0"/>
              </a:rPr>
              <a:t>(1) Uopće nisam informiran, (2) Malo sam informiran, (3) Dobro sam informiran, (4) Vrlo dobro sam informiran, (5) Odlično sam informiran</a:t>
            </a:r>
          </a:p>
        </p:txBody>
      </p:sp>
      <p:sp>
        <p:nvSpPr>
          <p:cNvPr id="9" name="Callout: Line 8">
            <a:extLst>
              <a:ext uri="{FF2B5EF4-FFF2-40B4-BE49-F238E27FC236}">
                <a16:creationId xmlns:a16="http://schemas.microsoft.com/office/drawing/2014/main" xmlns="" id="{B435497C-97AB-4C9A-892E-14CF0569C60D}"/>
              </a:ext>
            </a:extLst>
          </p:cNvPr>
          <p:cNvSpPr/>
          <p:nvPr/>
        </p:nvSpPr>
        <p:spPr>
          <a:xfrm>
            <a:off x="4970617" y="1657018"/>
            <a:ext cx="2429643" cy="606056"/>
          </a:xfrm>
          <a:prstGeom prst="borderCallout1">
            <a:avLst>
              <a:gd name="adj1" fmla="val 18750"/>
              <a:gd name="adj2" fmla="val -8333"/>
              <a:gd name="adj3" fmla="val 173904"/>
              <a:gd name="adj4" fmla="val -2090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r-HR" sz="14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Aritmetička sredina (M)</a:t>
            </a:r>
            <a:br>
              <a:rPr lang="hr-HR" sz="14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14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2,26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10877" y="2578876"/>
            <a:ext cx="576672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Otprilike dvije trećine građana (65%) izjasnili su se kao manje-više neinformirani o gradskoj politici, zakonima i ostalim propisima o gospodarenju otpadom u Splitu  od čega je 41% onih su u potpunosti neinformirani.</a:t>
            </a:r>
          </a:p>
          <a:p>
            <a:endParaRPr lang="hr-H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Kao dobro, vrlo dobro odnosno odlično informirani izjasnilo se ukupno 35% građana.</a:t>
            </a:r>
          </a:p>
          <a:p>
            <a:endParaRPr lang="hr-H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Prosječna ocjena (2,26) ukazuje na slabu informiranost o politikama i propisima 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gospodarenju otpadom.</a:t>
            </a:r>
            <a:endParaRPr lang="hr-H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709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62E2AD4-B9DA-404C-A6D3-C1B0EBDD6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26" y="1462855"/>
            <a:ext cx="4947424" cy="401291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0ECDD199-1A89-4901-8F54-F2BE19BEF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08B609B-AADD-49AA-B5DE-6D1D5B8B7539}" type="slidenum">
              <a:rPr lang="hr-HR" smtClean="0">
                <a:latin typeface="Bahnschrift Light" panose="020B0502040204020203" pitchFamily="34" charset="0"/>
              </a:rPr>
              <a:pPr algn="ctr"/>
              <a:t>14</a:t>
            </a:fld>
            <a:endParaRPr lang="hr-HR" dirty="0">
              <a:latin typeface="Bahnschrift Light" panose="020B0502040204020203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47DAEBAF-0BC1-4674-9DE8-C4412E917483}"/>
              </a:ext>
            </a:extLst>
          </p:cNvPr>
          <p:cNvCxnSpPr/>
          <p:nvPr/>
        </p:nvCxnSpPr>
        <p:spPr>
          <a:xfrm>
            <a:off x="786596" y="348707"/>
            <a:ext cx="0" cy="1170432"/>
          </a:xfrm>
          <a:prstGeom prst="line">
            <a:avLst/>
          </a:prstGeom>
          <a:ln w="57150">
            <a:solidFill>
              <a:srgbClr val="0098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57A0D04-704A-4D38-9E7C-F3D5FCBE10A6}"/>
              </a:ext>
            </a:extLst>
          </p:cNvPr>
          <p:cNvSpPr txBox="1"/>
          <p:nvPr/>
        </p:nvSpPr>
        <p:spPr>
          <a:xfrm>
            <a:off x="271080" y="202844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8.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6945C1F-A397-4D57-AF33-8E8BA4AD87CA}"/>
              </a:ext>
            </a:extLst>
          </p:cNvPr>
          <p:cNvSpPr txBox="1"/>
          <p:nvPr/>
        </p:nvSpPr>
        <p:spPr>
          <a:xfrm>
            <a:off x="850605" y="202844"/>
            <a:ext cx="10673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INFORMIRANOST O INSTITUCIJAMA, SLUŽBAMA OD KOJIH SE MOGU DOBITI INFORMACIJE O ODRŽIVOM GOSPODARENJU OTPADOM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3416725-3BE7-40B5-ADE0-1D4C5A0B066C}"/>
              </a:ext>
            </a:extLst>
          </p:cNvPr>
          <p:cNvSpPr txBox="1"/>
          <p:nvPr/>
        </p:nvSpPr>
        <p:spPr>
          <a:xfrm>
            <a:off x="860967" y="1033841"/>
            <a:ext cx="110171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r-Latn-RS"/>
            </a:defPPr>
            <a:lvl1pPr>
              <a:defRPr sz="1100">
                <a:solidFill>
                  <a:schemeClr val="accent6">
                    <a:lumMod val="75000"/>
                  </a:schemeClr>
                </a:solidFill>
                <a:latin typeface="Bahnschrift SemiLight" panose="020B0502040204020203" pitchFamily="34" charset="0"/>
                <a:cs typeface="Arial" panose="020B0604020202020204" pitchFamily="34" charset="0"/>
              </a:defRPr>
            </a:lvl1pPr>
          </a:lstStyle>
          <a:p>
            <a:r>
              <a:rPr lang="hr-HR" b="1" dirty="0">
                <a:solidFill>
                  <a:schemeClr val="tx1"/>
                </a:solidFill>
                <a:latin typeface="Arial" panose="020B0604020202020204" pitchFamily="34" charset="0"/>
              </a:rPr>
              <a:t>Pitanje</a:t>
            </a:r>
            <a:r>
              <a:rPr lang="hr-HR" dirty="0">
                <a:solidFill>
                  <a:schemeClr val="tx1"/>
                </a:solidFill>
                <a:latin typeface="Arial" panose="020B0604020202020204" pitchFamily="34" charset="0"/>
              </a:rPr>
              <a:t>: </a:t>
            </a:r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</a:rPr>
              <a:t>Općenito, koliko ste informirani o</a:t>
            </a:r>
            <a:r>
              <a:rPr lang="hr-HR" dirty="0">
                <a:solidFill>
                  <a:schemeClr val="tx1"/>
                </a:solidFill>
                <a:latin typeface="Arial" panose="020B0604020202020204" pitchFamily="34" charset="0"/>
              </a:rPr>
              <a:t> institucijama odnosno službama od kojih možete dobiti informacije o održivom gospodarenju otpadom? </a:t>
            </a:r>
            <a:br>
              <a:rPr lang="hr-HR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hr-HR" dirty="0">
                <a:solidFill>
                  <a:schemeClr val="tx1"/>
                </a:solidFill>
                <a:latin typeface="Arial" panose="020B0604020202020204" pitchFamily="34" charset="0"/>
              </a:rPr>
              <a:t>(1) Uopće nisam informiran, (2) Malo sam informiran, (3) Dobro sam informiran, (4) Vrlo dobro sam informiran, (5) Odlično sam informiran</a:t>
            </a:r>
          </a:p>
        </p:txBody>
      </p:sp>
      <p:sp>
        <p:nvSpPr>
          <p:cNvPr id="10" name="Callout: Line 9">
            <a:extLst>
              <a:ext uri="{FF2B5EF4-FFF2-40B4-BE49-F238E27FC236}">
                <a16:creationId xmlns:a16="http://schemas.microsoft.com/office/drawing/2014/main" xmlns="" id="{3C558C17-A7B4-4F27-86C6-3D70789F10F8}"/>
              </a:ext>
            </a:extLst>
          </p:cNvPr>
          <p:cNvSpPr/>
          <p:nvPr/>
        </p:nvSpPr>
        <p:spPr>
          <a:xfrm>
            <a:off x="4970617" y="1657018"/>
            <a:ext cx="2429643" cy="606056"/>
          </a:xfrm>
          <a:prstGeom prst="borderCallout1">
            <a:avLst>
              <a:gd name="adj1" fmla="val 18750"/>
              <a:gd name="adj2" fmla="val -8333"/>
              <a:gd name="adj3" fmla="val 173904"/>
              <a:gd name="adj4" fmla="val -2090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r-HR" sz="14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Aritmetička sredina (M)</a:t>
            </a:r>
            <a:br>
              <a:rPr lang="hr-HR" sz="14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14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2,18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42089" y="2455364"/>
            <a:ext cx="576672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Dvije trećine građana (67%) izjasnilo se kao manje-više neinformirani o institucijama, službama 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od kojih mogu dobiti informacije o održivom gospodarenju otpadom od čega je </a:t>
            </a:r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35% onih su u potpunosti neinformirani.</a:t>
            </a:r>
          </a:p>
          <a:p>
            <a:endParaRPr lang="hr-H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Kao dobro, vrlo dobro odnosno odlično informirani izjasnilo se ukupno 32% građana.</a:t>
            </a:r>
          </a:p>
          <a:p>
            <a:endParaRPr lang="hr-H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Prosječna ocjena (2,18) ukazuje na slabu informiranost o institucijama, službama 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od kojih mogu dobiti informacije o održivom gospodarenju otpadom.</a:t>
            </a:r>
            <a:endParaRPr lang="hr-H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522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23EA285-AEC5-4ECC-86C2-DAC3CA765D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2"/>
          <a:stretch/>
        </p:blipFill>
        <p:spPr>
          <a:xfrm>
            <a:off x="74430" y="1212302"/>
            <a:ext cx="5474213" cy="41719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0ECDD199-1A89-4901-8F54-F2BE19BEF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08B609B-AADD-49AA-B5DE-6D1D5B8B7539}" type="slidenum">
              <a:rPr lang="hr-HR" smtClean="0">
                <a:latin typeface="Bahnschrift Light" panose="020B0502040204020203" pitchFamily="34" charset="0"/>
              </a:rPr>
              <a:pPr algn="ctr"/>
              <a:t>15</a:t>
            </a:fld>
            <a:endParaRPr lang="hr-HR" dirty="0">
              <a:latin typeface="Bahnschrift Light" panose="020B0502040204020203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47DAEBAF-0BC1-4674-9DE8-C4412E917483}"/>
              </a:ext>
            </a:extLst>
          </p:cNvPr>
          <p:cNvCxnSpPr/>
          <p:nvPr/>
        </p:nvCxnSpPr>
        <p:spPr>
          <a:xfrm>
            <a:off x="786596" y="348707"/>
            <a:ext cx="0" cy="1170432"/>
          </a:xfrm>
          <a:prstGeom prst="line">
            <a:avLst/>
          </a:prstGeom>
          <a:ln w="57150">
            <a:solidFill>
              <a:srgbClr val="0098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57A0D04-704A-4D38-9E7C-F3D5FCBE10A6}"/>
              </a:ext>
            </a:extLst>
          </p:cNvPr>
          <p:cNvSpPr txBox="1"/>
          <p:nvPr/>
        </p:nvSpPr>
        <p:spPr>
          <a:xfrm>
            <a:off x="271080" y="202844"/>
            <a:ext cx="441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9.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6945C1F-A397-4D57-AF33-8E8BA4AD87CA}"/>
              </a:ext>
            </a:extLst>
          </p:cNvPr>
          <p:cNvSpPr txBox="1"/>
          <p:nvPr/>
        </p:nvSpPr>
        <p:spPr>
          <a:xfrm>
            <a:off x="850605" y="202844"/>
            <a:ext cx="10673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INFORMIRANOST O PRAVILIMA ODVAJANJA OTPADA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EFA2A73-258F-4C70-9B11-091C692C1959}"/>
              </a:ext>
            </a:extLst>
          </p:cNvPr>
          <p:cNvSpPr txBox="1"/>
          <p:nvPr/>
        </p:nvSpPr>
        <p:spPr>
          <a:xfrm>
            <a:off x="850605" y="659164"/>
            <a:ext cx="110171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r-Latn-RS"/>
            </a:defPPr>
            <a:lvl1pPr>
              <a:defRPr sz="1100">
                <a:solidFill>
                  <a:schemeClr val="accent6">
                    <a:lumMod val="75000"/>
                  </a:schemeClr>
                </a:solidFill>
                <a:latin typeface="Bahnschrift SemiLight" panose="020B0502040204020203" pitchFamily="34" charset="0"/>
                <a:cs typeface="Arial" panose="020B0604020202020204" pitchFamily="34" charset="0"/>
              </a:defRPr>
            </a:lvl1pPr>
          </a:lstStyle>
          <a:p>
            <a:r>
              <a:rPr lang="hr-HR" b="1" dirty="0">
                <a:solidFill>
                  <a:schemeClr val="tx1"/>
                </a:solidFill>
                <a:latin typeface="Arial" panose="020B0604020202020204" pitchFamily="34" charset="0"/>
              </a:rPr>
              <a:t>Pitanje</a:t>
            </a:r>
            <a:r>
              <a:rPr lang="hr-HR" dirty="0">
                <a:solidFill>
                  <a:schemeClr val="tx1"/>
                </a:solidFill>
                <a:latin typeface="Arial" panose="020B0604020202020204" pitchFamily="34" charset="0"/>
              </a:rPr>
              <a:t>: </a:t>
            </a:r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</a:rPr>
              <a:t>Općenito, koliko ste informirani o</a:t>
            </a:r>
            <a:r>
              <a:rPr lang="hr-HR" dirty="0">
                <a:solidFill>
                  <a:schemeClr val="tx1"/>
                </a:solidFill>
                <a:latin typeface="Arial" panose="020B0604020202020204" pitchFamily="34" charset="0"/>
              </a:rPr>
              <a:t> pravilima odvajanja otpada? </a:t>
            </a:r>
            <a:br>
              <a:rPr lang="hr-HR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hr-HR" dirty="0">
                <a:solidFill>
                  <a:schemeClr val="tx1"/>
                </a:solidFill>
                <a:latin typeface="Arial" panose="020B0604020202020204" pitchFamily="34" charset="0"/>
              </a:rPr>
              <a:t>(1) Uopće nisam informiran, (2) Malo sam informiran, (3) Dobro sam informiran, (4) Vrlo dobro sam informiran, (5) Odlično sam informiran</a:t>
            </a:r>
          </a:p>
        </p:txBody>
      </p:sp>
      <p:sp>
        <p:nvSpPr>
          <p:cNvPr id="10" name="Callout: Line 9">
            <a:extLst>
              <a:ext uri="{FF2B5EF4-FFF2-40B4-BE49-F238E27FC236}">
                <a16:creationId xmlns:a16="http://schemas.microsoft.com/office/drawing/2014/main" xmlns="" id="{0B9BA7C1-78B3-444E-9BDC-7FCE714B95AE}"/>
              </a:ext>
            </a:extLst>
          </p:cNvPr>
          <p:cNvSpPr/>
          <p:nvPr/>
        </p:nvSpPr>
        <p:spPr>
          <a:xfrm>
            <a:off x="5045987" y="1353608"/>
            <a:ext cx="2429643" cy="606056"/>
          </a:xfrm>
          <a:prstGeom prst="borderCallout1">
            <a:avLst>
              <a:gd name="adj1" fmla="val 18750"/>
              <a:gd name="adj2" fmla="val -8333"/>
              <a:gd name="adj3" fmla="val 173904"/>
              <a:gd name="adj4" fmla="val -2090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r-HR" sz="14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Aritmetička sredina (M)</a:t>
            </a:r>
            <a:br>
              <a:rPr lang="hr-HR" sz="14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14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3,52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48643" y="2507457"/>
            <a:ext cx="58305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Školskim rječnikom, građani su vlastitu razinu informiranosti o pravilima odvajanja otpada opisali kao (granično) vrlo dobru (3,5).</a:t>
            </a:r>
          </a:p>
          <a:p>
            <a:endParaRPr lang="hr-HR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Kao dobro, vrlo dobro odnosno odlično informiranima izjasnilo se ukupno 82% građana.</a:t>
            </a:r>
          </a:p>
          <a:p>
            <a:r>
              <a:rPr lang="hr-HR" sz="1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18% građana 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izjasnilo se potpuno </a:t>
            </a:r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neinformiranima odnosno malo informiranima 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o pravilima odvajanja otpada.</a:t>
            </a:r>
          </a:p>
        </p:txBody>
      </p:sp>
    </p:spTree>
    <p:extLst>
      <p:ext uri="{BB962C8B-B14F-4D97-AF65-F5344CB8AC3E}">
        <p14:creationId xmlns:p14="http://schemas.microsoft.com/office/powerpoint/2010/main" val="1205267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" y="1446946"/>
            <a:ext cx="5286280" cy="400586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0ECDD199-1A89-4901-8F54-F2BE19BEF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08B609B-AADD-49AA-B5DE-6D1D5B8B7539}" type="slidenum">
              <a:rPr lang="hr-HR" smtClean="0">
                <a:latin typeface="Bahnschrift Light" panose="020B0502040204020203" pitchFamily="34" charset="0"/>
              </a:rPr>
              <a:pPr algn="ctr"/>
              <a:t>16</a:t>
            </a:fld>
            <a:endParaRPr lang="hr-HR" dirty="0">
              <a:latin typeface="Bahnschrift Light" panose="020B0502040204020203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47DAEBAF-0BC1-4674-9DE8-C4412E917483}"/>
              </a:ext>
            </a:extLst>
          </p:cNvPr>
          <p:cNvCxnSpPr/>
          <p:nvPr/>
        </p:nvCxnSpPr>
        <p:spPr>
          <a:xfrm>
            <a:off x="786596" y="348707"/>
            <a:ext cx="0" cy="1170432"/>
          </a:xfrm>
          <a:prstGeom prst="line">
            <a:avLst/>
          </a:prstGeom>
          <a:ln w="57150">
            <a:solidFill>
              <a:srgbClr val="0098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57A0D04-704A-4D38-9E7C-F3D5FCBE10A6}"/>
              </a:ext>
            </a:extLst>
          </p:cNvPr>
          <p:cNvSpPr txBox="1"/>
          <p:nvPr/>
        </p:nvSpPr>
        <p:spPr>
          <a:xfrm>
            <a:off x="185320" y="202844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10.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6945C1F-A397-4D57-AF33-8E8BA4AD87CA}"/>
              </a:ext>
            </a:extLst>
          </p:cNvPr>
          <p:cNvSpPr txBox="1"/>
          <p:nvPr/>
        </p:nvSpPr>
        <p:spPr>
          <a:xfrm>
            <a:off x="850605" y="202844"/>
            <a:ext cx="10673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INFORMIRANOST O UTJECAJU ONEČIŠĆENJA NA OKOLIŠ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B6FB2E0-3EA4-4C55-A49C-F1B7EBD85D32}"/>
              </a:ext>
            </a:extLst>
          </p:cNvPr>
          <p:cNvSpPr txBox="1"/>
          <p:nvPr/>
        </p:nvSpPr>
        <p:spPr>
          <a:xfrm>
            <a:off x="850605" y="659164"/>
            <a:ext cx="110171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r-Latn-RS"/>
            </a:defPPr>
            <a:lvl1pPr>
              <a:defRPr sz="1100">
                <a:solidFill>
                  <a:schemeClr val="accent6">
                    <a:lumMod val="75000"/>
                  </a:schemeClr>
                </a:solidFill>
                <a:latin typeface="Bahnschrift SemiLight" panose="020B0502040204020203" pitchFamily="34" charset="0"/>
                <a:cs typeface="Arial" panose="020B0604020202020204" pitchFamily="34" charset="0"/>
              </a:defRPr>
            </a:lvl1pPr>
          </a:lstStyle>
          <a:p>
            <a:r>
              <a:rPr lang="hr-HR" b="1" dirty="0">
                <a:solidFill>
                  <a:schemeClr val="tx1"/>
                </a:solidFill>
                <a:latin typeface="Arial" panose="020B0604020202020204" pitchFamily="34" charset="0"/>
              </a:rPr>
              <a:t>Pitanje</a:t>
            </a:r>
            <a:r>
              <a:rPr lang="hr-HR" dirty="0">
                <a:solidFill>
                  <a:schemeClr val="tx1"/>
                </a:solidFill>
                <a:latin typeface="Arial" panose="020B0604020202020204" pitchFamily="34" charset="0"/>
              </a:rPr>
              <a:t>: </a:t>
            </a:r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</a:rPr>
              <a:t>Općenito, koliko ste informirani o</a:t>
            </a:r>
            <a:r>
              <a:rPr lang="hr-HR" dirty="0">
                <a:solidFill>
                  <a:schemeClr val="tx1"/>
                </a:solidFill>
                <a:latin typeface="Arial" panose="020B0604020202020204" pitchFamily="34" charset="0"/>
              </a:rPr>
              <a:t> utjecaju onečišćenja na okoliš? </a:t>
            </a:r>
            <a:br>
              <a:rPr lang="hr-HR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hr-HR" dirty="0">
                <a:solidFill>
                  <a:schemeClr val="tx1"/>
                </a:solidFill>
                <a:latin typeface="Arial" panose="020B0604020202020204" pitchFamily="34" charset="0"/>
              </a:rPr>
              <a:t>(1) Uopće nisam informiran, (2) Malo sam informiran, (3) Dobro sam informiran, (4) Vrlo dobro sam informiran, (5) Odlično sam informiran</a:t>
            </a:r>
          </a:p>
        </p:txBody>
      </p:sp>
      <p:sp>
        <p:nvSpPr>
          <p:cNvPr id="9" name="Callout: Line 8">
            <a:extLst>
              <a:ext uri="{FF2B5EF4-FFF2-40B4-BE49-F238E27FC236}">
                <a16:creationId xmlns:a16="http://schemas.microsoft.com/office/drawing/2014/main" xmlns="" id="{87F106B0-FE55-44ED-A3AD-9B5B862F100D}"/>
              </a:ext>
            </a:extLst>
          </p:cNvPr>
          <p:cNvSpPr/>
          <p:nvPr/>
        </p:nvSpPr>
        <p:spPr>
          <a:xfrm>
            <a:off x="4605847" y="1243343"/>
            <a:ext cx="2124138" cy="606056"/>
          </a:xfrm>
          <a:prstGeom prst="borderCallout1">
            <a:avLst>
              <a:gd name="adj1" fmla="val 18750"/>
              <a:gd name="adj2" fmla="val -8333"/>
              <a:gd name="adj3" fmla="val 86395"/>
              <a:gd name="adj4" fmla="val -3639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r-HR" sz="14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Aritmetička sredina (M)</a:t>
            </a:r>
            <a:br>
              <a:rPr lang="hr-HR" sz="14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14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3,67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48643" y="2339870"/>
            <a:ext cx="58305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Građani su vlastitu razinu informiranost o utjecaju onečišćenja na okoliš opisali kao vrlo dobru (3,7).</a:t>
            </a:r>
          </a:p>
          <a:p>
            <a:endParaRPr lang="hr-HR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Kao dobro, vrlo dobro odnosno odlično informiranima izjasnilo se ukupno 85% građana.</a:t>
            </a:r>
          </a:p>
          <a:p>
            <a:r>
              <a:rPr lang="hr-HR" sz="1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15% građana 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izjasnilo se potpuno </a:t>
            </a:r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neinformiranima odnosno malo informiranima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o utjecaju onečišćenja na okoliš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39700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31A1FA7-F83C-4D8C-A689-36F3AD1CC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56" y="1437981"/>
            <a:ext cx="3843312" cy="328816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0ECDD199-1A89-4901-8F54-F2BE19BEF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08B609B-AADD-49AA-B5DE-6D1D5B8B7539}" type="slidenum">
              <a:rPr lang="hr-HR" smtClean="0">
                <a:latin typeface="Bahnschrift Light" panose="020B0502040204020203" pitchFamily="34" charset="0"/>
              </a:rPr>
              <a:pPr algn="ctr"/>
              <a:t>17</a:t>
            </a:fld>
            <a:endParaRPr lang="hr-HR" dirty="0">
              <a:latin typeface="Bahnschrift Light" panose="020B0502040204020203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47DAEBAF-0BC1-4674-9DE8-C4412E917483}"/>
              </a:ext>
            </a:extLst>
          </p:cNvPr>
          <p:cNvCxnSpPr/>
          <p:nvPr/>
        </p:nvCxnSpPr>
        <p:spPr>
          <a:xfrm>
            <a:off x="786596" y="348707"/>
            <a:ext cx="0" cy="1170432"/>
          </a:xfrm>
          <a:prstGeom prst="line">
            <a:avLst/>
          </a:prstGeom>
          <a:ln w="57150">
            <a:solidFill>
              <a:srgbClr val="0098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57A0D04-704A-4D38-9E7C-F3D5FCBE10A6}"/>
              </a:ext>
            </a:extLst>
          </p:cNvPr>
          <p:cNvSpPr txBox="1"/>
          <p:nvPr/>
        </p:nvSpPr>
        <p:spPr>
          <a:xfrm>
            <a:off x="196734" y="202844"/>
            <a:ext cx="589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11.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6945C1F-A397-4D57-AF33-8E8BA4AD87CA}"/>
              </a:ext>
            </a:extLst>
          </p:cNvPr>
          <p:cNvSpPr txBox="1"/>
          <p:nvPr/>
        </p:nvSpPr>
        <p:spPr>
          <a:xfrm>
            <a:off x="850605" y="202844"/>
            <a:ext cx="10673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INFORMIRANOST O NAJBLIŽEM ZELENOM OTOKU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3F59E9C-B55A-4D4A-86ED-F933547A7E8C}"/>
              </a:ext>
            </a:extLst>
          </p:cNvPr>
          <p:cNvSpPr txBox="1"/>
          <p:nvPr/>
        </p:nvSpPr>
        <p:spPr>
          <a:xfrm>
            <a:off x="850605" y="659164"/>
            <a:ext cx="110171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r-Latn-RS"/>
            </a:defPPr>
            <a:lvl1pPr>
              <a:defRPr sz="1100">
                <a:solidFill>
                  <a:schemeClr val="accent6">
                    <a:lumMod val="75000"/>
                  </a:schemeClr>
                </a:solidFill>
                <a:latin typeface="Bahnschrift SemiLight" panose="020B0502040204020203" pitchFamily="34" charset="0"/>
                <a:cs typeface="Arial" panose="020B0604020202020204" pitchFamily="34" charset="0"/>
              </a:defRPr>
            </a:lvl1pPr>
          </a:lstStyle>
          <a:p>
            <a:r>
              <a:rPr lang="hr-HR" b="1" dirty="0">
                <a:solidFill>
                  <a:schemeClr val="tx1"/>
                </a:solidFill>
                <a:latin typeface="Arial" panose="020B0604020202020204" pitchFamily="34" charset="0"/>
              </a:rPr>
              <a:t>Pitanje</a:t>
            </a:r>
            <a:r>
              <a:rPr lang="hr-HR" dirty="0">
                <a:solidFill>
                  <a:schemeClr val="tx1"/>
                </a:solidFill>
                <a:latin typeface="Arial" panose="020B0604020202020204" pitchFamily="34" charset="0"/>
              </a:rPr>
              <a:t>: 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</a:rPr>
              <a:t>Znate li gdje se nalazi Vama najbliži zeleni otok?</a:t>
            </a:r>
            <a:endParaRPr lang="hr-HR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2E31738-C761-441A-9036-3CFB18C9FC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669051" y="1840519"/>
            <a:ext cx="6678990" cy="3235883"/>
          </a:xfrm>
          <a:prstGeom prst="rect">
            <a:avLst/>
          </a:prstGeom>
        </p:spPr>
      </p:pic>
      <p:sp>
        <p:nvSpPr>
          <p:cNvPr id="11" name="Callout: Line 10">
            <a:extLst>
              <a:ext uri="{FF2B5EF4-FFF2-40B4-BE49-F238E27FC236}">
                <a16:creationId xmlns:a16="http://schemas.microsoft.com/office/drawing/2014/main" xmlns="" id="{707136AA-5FBF-4F95-BF00-9ABBF14EB264}"/>
              </a:ext>
            </a:extLst>
          </p:cNvPr>
          <p:cNvSpPr/>
          <p:nvPr/>
        </p:nvSpPr>
        <p:spPr>
          <a:xfrm flipH="1">
            <a:off x="5178057" y="659164"/>
            <a:ext cx="3019826" cy="720058"/>
          </a:xfrm>
          <a:prstGeom prst="borderCallout1">
            <a:avLst>
              <a:gd name="adj1" fmla="val 34992"/>
              <a:gd name="adj2" fmla="val -3404"/>
              <a:gd name="adj3" fmla="val 121043"/>
              <a:gd name="adj4" fmla="val -15072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Mali uzorak po gradskim kotarima/mjesnim odborima!</a:t>
            </a:r>
          </a:p>
          <a:p>
            <a:pPr algn="ctr"/>
            <a:r>
              <a:rPr lang="hr-H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/>
            </a:r>
            <a:br>
              <a:rPr lang="hr-H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</a:br>
            <a:r>
              <a:rPr lang="hr-H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Rezultat predstavlja isključivo indikaciju informiranosti na razini gradskih kotara/mjesnih odbora 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F62C7C8-4F7D-44CC-BA5F-B882FC8232AE}"/>
              </a:ext>
            </a:extLst>
          </p:cNvPr>
          <p:cNvSpPr txBox="1"/>
          <p:nvPr/>
        </p:nvSpPr>
        <p:spPr>
          <a:xfrm>
            <a:off x="8426794" y="49536"/>
            <a:ext cx="1176476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>
            <a:defPPr>
              <a:defRPr lang="sr-Latn-RS"/>
            </a:defPPr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sz="1200" dirty="0">
                <a:solidFill>
                  <a:srgbClr val="00454C"/>
                </a:solidFill>
              </a:rPr>
              <a:t>Gradski kotar, </a:t>
            </a:r>
          </a:p>
          <a:p>
            <a:r>
              <a:rPr lang="hr-HR" sz="1200" dirty="0">
                <a:solidFill>
                  <a:srgbClr val="00454C"/>
                </a:solidFill>
              </a:rPr>
              <a:t>Mjesni odbor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5B4ED23B-C2BC-4E64-8CFC-3CBAAED4C3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1251" y="1437981"/>
            <a:ext cx="4308310" cy="27566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B88EBC9-C014-4980-8854-C1D9107F5169}"/>
              </a:ext>
            </a:extLst>
          </p:cNvPr>
          <p:cNvSpPr txBox="1"/>
          <p:nvPr/>
        </p:nvSpPr>
        <p:spPr>
          <a:xfrm>
            <a:off x="4051884" y="1079699"/>
            <a:ext cx="465192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>
            <a:defPPr>
              <a:defRPr lang="sr-Latn-RS"/>
            </a:defPPr>
            <a:lvl1pPr>
              <a:defRPr sz="1000">
                <a:solidFill>
                  <a:schemeClr val="bg2">
                    <a:lumMod val="50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defRPr>
            </a:lvl1pPr>
          </a:lstStyle>
          <a:p>
            <a:r>
              <a:rPr lang="hr-HR" sz="1200" dirty="0">
                <a:solidFill>
                  <a:srgbClr val="00454C"/>
                </a:solidFill>
                <a:latin typeface="Arial" panose="020B0604020202020204" pitchFamily="34" charset="0"/>
              </a:rPr>
              <a:t>Dob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4767" y="4845926"/>
            <a:ext cx="7008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63% građana ne zna lokaciju njima najbližeg zelenog otoka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dok se nešto malo više od trećine (37%) izjašnjava kako zna lokaciju.</a:t>
            </a:r>
          </a:p>
        </p:txBody>
      </p:sp>
    </p:spTree>
    <p:extLst>
      <p:ext uri="{BB962C8B-B14F-4D97-AF65-F5344CB8AC3E}">
        <p14:creationId xmlns:p14="http://schemas.microsoft.com/office/powerpoint/2010/main" val="3125225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0ECDD199-1A89-4901-8F54-F2BE19BEF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08B609B-AADD-49AA-B5DE-6D1D5B8B7539}" type="slidenum">
              <a:rPr lang="hr-HR" smtClean="0">
                <a:latin typeface="Bahnschrift Light" panose="020B0502040204020203" pitchFamily="34" charset="0"/>
              </a:rPr>
              <a:pPr algn="ctr"/>
              <a:t>18</a:t>
            </a:fld>
            <a:endParaRPr lang="hr-HR" dirty="0">
              <a:latin typeface="Bahnschrift Light" panose="020B0502040204020203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47DAEBAF-0BC1-4674-9DE8-C4412E917483}"/>
              </a:ext>
            </a:extLst>
          </p:cNvPr>
          <p:cNvCxnSpPr/>
          <p:nvPr/>
        </p:nvCxnSpPr>
        <p:spPr>
          <a:xfrm>
            <a:off x="786596" y="348707"/>
            <a:ext cx="0" cy="1170432"/>
          </a:xfrm>
          <a:prstGeom prst="line">
            <a:avLst/>
          </a:prstGeom>
          <a:ln w="57150">
            <a:solidFill>
              <a:srgbClr val="0098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57A0D04-704A-4D38-9E7C-F3D5FCBE10A6}"/>
              </a:ext>
            </a:extLst>
          </p:cNvPr>
          <p:cNvSpPr txBox="1"/>
          <p:nvPr/>
        </p:nvSpPr>
        <p:spPr>
          <a:xfrm>
            <a:off x="185320" y="202844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12.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6945C1F-A397-4D57-AF33-8E8BA4AD87CA}"/>
              </a:ext>
            </a:extLst>
          </p:cNvPr>
          <p:cNvSpPr txBox="1"/>
          <p:nvPr/>
        </p:nvSpPr>
        <p:spPr>
          <a:xfrm>
            <a:off x="850605" y="202844"/>
            <a:ext cx="10673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INFORMIRANOST O NAJBLIŽEM RECIKLAŽNOM DVORIŠTU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FE0AB17-F233-4BF6-B750-238274EA25DE}"/>
              </a:ext>
            </a:extLst>
          </p:cNvPr>
          <p:cNvSpPr txBox="1"/>
          <p:nvPr/>
        </p:nvSpPr>
        <p:spPr>
          <a:xfrm>
            <a:off x="850605" y="659164"/>
            <a:ext cx="110171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r-Latn-RS"/>
            </a:defPPr>
            <a:lvl1pPr>
              <a:defRPr sz="1100">
                <a:solidFill>
                  <a:schemeClr val="accent6">
                    <a:lumMod val="75000"/>
                  </a:schemeClr>
                </a:solidFill>
                <a:latin typeface="Bahnschrift SemiLight" panose="020B0502040204020203" pitchFamily="34" charset="0"/>
                <a:cs typeface="Arial" panose="020B0604020202020204" pitchFamily="34" charset="0"/>
              </a:defRPr>
            </a:lvl1pPr>
          </a:lstStyle>
          <a:p>
            <a:r>
              <a:rPr lang="hr-HR" b="1" dirty="0">
                <a:solidFill>
                  <a:schemeClr val="tx1"/>
                </a:solidFill>
                <a:latin typeface="Arial" panose="020B0604020202020204" pitchFamily="34" charset="0"/>
              </a:rPr>
              <a:t>Pitanje</a:t>
            </a:r>
            <a:r>
              <a:rPr lang="hr-HR" dirty="0">
                <a:solidFill>
                  <a:schemeClr val="tx1"/>
                </a:solidFill>
                <a:latin typeface="Arial" panose="020B0604020202020204" pitchFamily="34" charset="0"/>
              </a:rPr>
              <a:t>: 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</a:rPr>
              <a:t>Znate li gdje se nalazi Vama najbliže reciklažno dvorište?</a:t>
            </a:r>
            <a:endParaRPr lang="hr-HR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2D04E4D-8607-4756-A354-ED0B12967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54" y="1064554"/>
            <a:ext cx="5122163" cy="45123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2065C25-B4DB-4185-BD5D-48C3EB2C7821}"/>
              </a:ext>
            </a:extLst>
          </p:cNvPr>
          <p:cNvSpPr txBox="1"/>
          <p:nvPr/>
        </p:nvSpPr>
        <p:spPr>
          <a:xfrm>
            <a:off x="5908758" y="1377094"/>
            <a:ext cx="549664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Svega 9% građana zna točnu informaciju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kako je Karepovac trenutno jedina lokacija reciklažnog dvorišta u Splitu.</a:t>
            </a:r>
          </a:p>
          <a:p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Osim Karepovca kao jedino (privremeno) reciklažno dvorište u Splitu, dio građana kao (njima) najbližu lokaciju reciklažnog dvorišta navelo je sljedeće lokacije (19):</a:t>
            </a:r>
          </a:p>
          <a:p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Blatine-Škrape, Sućidar, Vranjic, Brda, Kaštelet, Mejaši, Mertojak, Mihanovićevu ulicu, Ruđer Bošković, Ulica Moliških Hrvata, Žnjan, Dujmovača, Kocunar, Kopilica, Kranjčevićeva, Lečevica, Radnička, Split-3, Šimićeva ulica.</a:t>
            </a:r>
          </a:p>
        </p:txBody>
      </p:sp>
    </p:spTree>
    <p:extLst>
      <p:ext uri="{BB962C8B-B14F-4D97-AF65-F5344CB8AC3E}">
        <p14:creationId xmlns:p14="http://schemas.microsoft.com/office/powerpoint/2010/main" val="1298981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0ECDD199-1A89-4901-8F54-F2BE19BEF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08B609B-AADD-49AA-B5DE-6D1D5B8B7539}" type="slidenum">
              <a:rPr lang="hr-HR" smtClean="0">
                <a:latin typeface="Bahnschrift Light" panose="020B0502040204020203" pitchFamily="34" charset="0"/>
              </a:rPr>
              <a:pPr algn="ctr"/>
              <a:t>19</a:t>
            </a:fld>
            <a:endParaRPr lang="hr-HR" dirty="0">
              <a:latin typeface="Bahnschrift Light" panose="020B0502040204020203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47DAEBAF-0BC1-4674-9DE8-C4412E917483}"/>
              </a:ext>
            </a:extLst>
          </p:cNvPr>
          <p:cNvCxnSpPr/>
          <p:nvPr/>
        </p:nvCxnSpPr>
        <p:spPr>
          <a:xfrm>
            <a:off x="786596" y="348707"/>
            <a:ext cx="0" cy="1170432"/>
          </a:xfrm>
          <a:prstGeom prst="line">
            <a:avLst/>
          </a:prstGeom>
          <a:ln w="57150">
            <a:solidFill>
              <a:srgbClr val="0098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57A0D04-704A-4D38-9E7C-F3D5FCBE10A6}"/>
              </a:ext>
            </a:extLst>
          </p:cNvPr>
          <p:cNvSpPr txBox="1"/>
          <p:nvPr/>
        </p:nvSpPr>
        <p:spPr>
          <a:xfrm>
            <a:off x="185320" y="202844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13.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6945C1F-A397-4D57-AF33-8E8BA4AD87CA}"/>
              </a:ext>
            </a:extLst>
          </p:cNvPr>
          <p:cNvSpPr txBox="1"/>
          <p:nvPr/>
        </p:nvSpPr>
        <p:spPr>
          <a:xfrm>
            <a:off x="850605" y="216492"/>
            <a:ext cx="10673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NAVIKE ODVAJANJA OTPADA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1119F59-9E2D-4445-80F8-39AA6B63D90E}"/>
              </a:ext>
            </a:extLst>
          </p:cNvPr>
          <p:cNvSpPr txBox="1"/>
          <p:nvPr/>
        </p:nvSpPr>
        <p:spPr>
          <a:xfrm>
            <a:off x="850605" y="659164"/>
            <a:ext cx="110171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b="1" dirty="0">
                <a:latin typeface="Arial" panose="020B0604020202020204" pitchFamily="34" charset="0"/>
                <a:cs typeface="Arial" panose="020B0604020202020204" pitchFamily="34" charset="0"/>
              </a:rPr>
              <a:t>Pitanje</a:t>
            </a:r>
            <a:r>
              <a:rPr lang="hr-HR" sz="11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l-PL" sz="1100" dirty="0">
                <a:latin typeface="Arial" panose="020B0604020202020204" pitchFamily="34" charset="0"/>
                <a:cs typeface="Arial" panose="020B0604020202020204" pitchFamily="34" charset="0"/>
              </a:rPr>
              <a:t>Odvaja li se u Vašem kućanstvu sljedeći otpad</a:t>
            </a:r>
            <a:endParaRPr lang="hr-H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CB1BABA-B0A5-4107-807A-CE9B79E7B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37" y="933923"/>
            <a:ext cx="10296525" cy="36004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307" y="4929318"/>
            <a:ext cx="114724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Plastika je otpad koji u potpunosti odvaja najviše</a:t>
            </a: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 građana (81%) iza kojeg slijedi staklo koje u potpunosti odvaja 74% građana. Manje-više isti udio građana u potpunosti odvaja papir/karton (70%), odjeću (69%) odnosno baterije (68%).</a:t>
            </a:r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Najviše onih koji ne odvajaju ulja </a:t>
            </a: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(70%) iza kojih slijedi bio-otpad (60%).</a:t>
            </a:r>
          </a:p>
          <a:p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Velik je udio građana koji ne odvajaju građevinski otpad </a:t>
            </a: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(58%), </a:t>
            </a:r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lijekove</a:t>
            </a: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 (57%) i </a:t>
            </a:r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tekuća pakiranja/tetrapak </a:t>
            </a: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(50%).</a:t>
            </a:r>
          </a:p>
        </p:txBody>
      </p:sp>
    </p:spTree>
    <p:extLst>
      <p:ext uri="{BB962C8B-B14F-4D97-AF65-F5344CB8AC3E}">
        <p14:creationId xmlns:p14="http://schemas.microsoft.com/office/powerpoint/2010/main" val="3857440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518CCB9-3D80-4018-93CE-330C3005645E}"/>
              </a:ext>
            </a:extLst>
          </p:cNvPr>
          <p:cNvSpPr/>
          <p:nvPr/>
        </p:nvSpPr>
        <p:spPr>
          <a:xfrm>
            <a:off x="0" y="0"/>
            <a:ext cx="1152438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13DBDE36-4B29-4AD2-8970-F6ECFF6FE73D}"/>
              </a:ext>
            </a:extLst>
          </p:cNvPr>
          <p:cNvSpPr txBox="1"/>
          <p:nvPr/>
        </p:nvSpPr>
        <p:spPr>
          <a:xfrm>
            <a:off x="881668" y="215182"/>
            <a:ext cx="39861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dirty="0">
                <a:latin typeface="Arial" panose="020B0604020202020204" pitchFamily="34" charset="0"/>
                <a:cs typeface="Arial" panose="020B0604020202020204" pitchFamily="34" charset="0"/>
              </a:rPr>
              <a:t>SADRŽAJ</a:t>
            </a:r>
            <a:endParaRPr lang="hr-HR" sz="4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B087A2A6-4A9A-45A2-8DC6-BD59D6A54EC9}"/>
              </a:ext>
            </a:extLst>
          </p:cNvPr>
          <p:cNvCxnSpPr>
            <a:cxnSpLocks/>
          </p:cNvCxnSpPr>
          <p:nvPr/>
        </p:nvCxnSpPr>
        <p:spPr>
          <a:xfrm>
            <a:off x="9038748" y="1290739"/>
            <a:ext cx="0" cy="485887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9271806-053E-4DA1-95D5-88AA039C55AD}"/>
              </a:ext>
            </a:extLst>
          </p:cNvPr>
          <p:cNvSpPr txBox="1"/>
          <p:nvPr/>
        </p:nvSpPr>
        <p:spPr>
          <a:xfrm>
            <a:off x="809768" y="1209503"/>
            <a:ext cx="1058731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    Metodologija istraživanja							5</a:t>
            </a:r>
          </a:p>
          <a:p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1. Svjesnost o projektu "Otpad nije smeće"						7</a:t>
            </a:r>
          </a:p>
          <a:p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2. Percepcija utjecaja otpada iz kućanstva na okoliš						8</a:t>
            </a:r>
          </a:p>
          <a:p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3. Stav prema otpadu kao vrijednoj sirovini						9</a:t>
            </a:r>
          </a:p>
          <a:p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4. Stav prema gomilanju otpada kao uzročniku klimatskih promjena i bolesti				10</a:t>
            </a:r>
          </a:p>
          <a:p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5. Stav prema kažnjavanju nepropisnog odlaganja otpada					11</a:t>
            </a:r>
          </a:p>
          <a:p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6. Aktivnosti odgovornog ponašanja građana prema okolišu					12</a:t>
            </a:r>
          </a:p>
          <a:p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7. Informiranost o gradskoj politici, zakonima i propisima o gospodarenju otpadom u Splitu			13</a:t>
            </a:r>
          </a:p>
          <a:p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8. Informiranost o institucijama, službama od kojih se mogu dobiti informacije o održivom gospodarenju otpadom	14</a:t>
            </a:r>
          </a:p>
          <a:p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9. Informiranost o pravilima odvajanja otpada						15</a:t>
            </a:r>
          </a:p>
          <a:p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10. Informiranost o utjecaju onečišćenja na okoliš						16</a:t>
            </a:r>
          </a:p>
          <a:p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11. Informiranost o „najbližem” zelenom otoku						17</a:t>
            </a:r>
          </a:p>
          <a:p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12. Informiranost o „najbližem” reciklažnom dvorištu						18</a:t>
            </a:r>
          </a:p>
          <a:p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13. Navike odvajanja otpada							19</a:t>
            </a:r>
          </a:p>
          <a:p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14. Percepcija prepreka potpunom odvajanju otpada						22</a:t>
            </a:r>
          </a:p>
          <a:p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15. Odgovornost dionika za uspjeh projekta razvrstavanja otpada u Splitu				23</a:t>
            </a:r>
          </a:p>
          <a:p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16. Percepcija spremnosti grada Splita za prikupljanje i razvrstavanje otpada				24</a:t>
            </a:r>
          </a:p>
          <a:p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17. Razina zabrinutosti građana za zdravlje zbog stanja gospodarenja otpadom u Splitu			25</a:t>
            </a:r>
          </a:p>
          <a:p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      Zaključci									28</a:t>
            </a:r>
          </a:p>
          <a:p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4512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83F4451A-ABDA-4776-A235-F6CE314D98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14"/>
          <a:stretch/>
        </p:blipFill>
        <p:spPr>
          <a:xfrm>
            <a:off x="155447" y="1009984"/>
            <a:ext cx="4928617" cy="350089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0ECDD199-1A89-4901-8F54-F2BE19BEF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08B609B-AADD-49AA-B5DE-6D1D5B8B7539}" type="slidenum">
              <a:rPr lang="hr-HR" smtClean="0">
                <a:latin typeface="Bahnschrift Light" panose="020B0502040204020203" pitchFamily="34" charset="0"/>
              </a:rPr>
              <a:pPr algn="ctr"/>
              <a:t>20</a:t>
            </a:fld>
            <a:endParaRPr lang="hr-HR" dirty="0">
              <a:latin typeface="Bahnschrift Light" panose="020B0502040204020203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47DAEBAF-0BC1-4674-9DE8-C4412E917483}"/>
              </a:ext>
            </a:extLst>
          </p:cNvPr>
          <p:cNvCxnSpPr/>
          <p:nvPr/>
        </p:nvCxnSpPr>
        <p:spPr>
          <a:xfrm>
            <a:off x="786596" y="348707"/>
            <a:ext cx="0" cy="1170432"/>
          </a:xfrm>
          <a:prstGeom prst="line">
            <a:avLst/>
          </a:prstGeom>
          <a:ln w="57150">
            <a:solidFill>
              <a:srgbClr val="0098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57A0D04-704A-4D38-9E7C-F3D5FCBE10A6}"/>
              </a:ext>
            </a:extLst>
          </p:cNvPr>
          <p:cNvSpPr txBox="1"/>
          <p:nvPr/>
        </p:nvSpPr>
        <p:spPr>
          <a:xfrm>
            <a:off x="-43504" y="202844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13.1.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6945C1F-A397-4D57-AF33-8E8BA4AD87CA}"/>
              </a:ext>
            </a:extLst>
          </p:cNvPr>
          <p:cNvSpPr txBox="1"/>
          <p:nvPr/>
        </p:nvSpPr>
        <p:spPr>
          <a:xfrm>
            <a:off x="850605" y="216492"/>
            <a:ext cx="10673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NAVIKE ODVAJANJA OTPADA – Potpuno, djelomično ili uopće 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1119F59-9E2D-4445-80F8-39AA6B63D90E}"/>
              </a:ext>
            </a:extLst>
          </p:cNvPr>
          <p:cNvSpPr txBox="1"/>
          <p:nvPr/>
        </p:nvSpPr>
        <p:spPr>
          <a:xfrm>
            <a:off x="850605" y="659164"/>
            <a:ext cx="110171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b="1" dirty="0">
                <a:latin typeface="Arial" panose="020B0604020202020204" pitchFamily="34" charset="0"/>
                <a:cs typeface="Arial" panose="020B0604020202020204" pitchFamily="34" charset="0"/>
              </a:rPr>
              <a:t>Pitanje</a:t>
            </a:r>
            <a:r>
              <a:rPr lang="hr-HR" sz="11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l-PL" sz="1100" dirty="0">
                <a:latin typeface="Arial" panose="020B0604020202020204" pitchFamily="34" charset="0"/>
                <a:cs typeface="Arial" panose="020B0604020202020204" pitchFamily="34" charset="0"/>
              </a:rPr>
              <a:t>Odvaja li se u Vašem kućanstvu sljedeći otpad</a:t>
            </a:r>
            <a:endParaRPr lang="hr-H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1070" y="5696101"/>
            <a:ext cx="11219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Iznimno je mali udio građana koji u potpunosti odvajaju otpad (3%) </a:t>
            </a:r>
            <a:b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kao i onih koji uopće ne odvajaju otpad (3%) dok je izrazito dominantno prisutno „djelomično” (95%) odvajanje otpada.</a:t>
            </a:r>
          </a:p>
        </p:txBody>
      </p:sp>
      <p:sp>
        <p:nvSpPr>
          <p:cNvPr id="10" name="Callout: Bent Line 9">
            <a:extLst>
              <a:ext uri="{FF2B5EF4-FFF2-40B4-BE49-F238E27FC236}">
                <a16:creationId xmlns:a16="http://schemas.microsoft.com/office/drawing/2014/main" xmlns="" id="{79D16790-D3FA-417D-8CB8-B9B918B46A22}"/>
              </a:ext>
            </a:extLst>
          </p:cNvPr>
          <p:cNvSpPr/>
          <p:nvPr/>
        </p:nvSpPr>
        <p:spPr>
          <a:xfrm>
            <a:off x="5582719" y="647493"/>
            <a:ext cx="6285066" cy="1189320"/>
          </a:xfrm>
          <a:prstGeom prst="borderCallout2">
            <a:avLst>
              <a:gd name="adj1" fmla="val 47618"/>
              <a:gd name="adj2" fmla="val -1715"/>
              <a:gd name="adj3" fmla="val 15213"/>
              <a:gd name="adj4" fmla="val -7086"/>
              <a:gd name="adj5" fmla="val 15436"/>
              <a:gd name="adj6" fmla="val -20293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Neizravna obrada na temelju pitanja o odvajanju [ne, djelomično ili potpuno] sljedećih vrsta otpada: </a:t>
            </a:r>
            <a:r>
              <a:rPr lang="hr-HR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Metalna ambalaža i limenke, Plastika, Tekuća pakiranja/tetrapak, Staklo, Papir/karton, Odjeća, Bio-otpad, Ulja, Lijekovi, Baterije, Elektronički otpad i Građevinski otpad.</a:t>
            </a:r>
            <a:br>
              <a:rPr lang="hr-HR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r-HR" sz="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„Potpuno odvaja otpad” 	[odvaja u potpunosti sve vrste otpada]</a:t>
            </a:r>
            <a:br>
              <a:rPr lang="hr-H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„Djelomično odvaja otpad” 	[odvaja barem jednu vrstu otpada]</a:t>
            </a:r>
          </a:p>
          <a:p>
            <a:r>
              <a:rPr lang="hr-H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„Uopće ne odvaja otpad” 	[ne odvaja niti jednu vrstu otpada]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BBF7C803-BC92-4719-8645-C448467FC1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7494" y="1930440"/>
            <a:ext cx="5032194" cy="364314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E240792-7CDE-4EF5-8230-44C400FA399F}"/>
              </a:ext>
            </a:extLst>
          </p:cNvPr>
          <p:cNvSpPr txBox="1"/>
          <p:nvPr/>
        </p:nvSpPr>
        <p:spPr>
          <a:xfrm>
            <a:off x="5582718" y="2079430"/>
            <a:ext cx="513282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>
            <a:defPPr>
              <a:defRPr lang="sr-Latn-RS"/>
            </a:defPPr>
            <a:lvl1pPr>
              <a:defRPr sz="1000">
                <a:solidFill>
                  <a:schemeClr val="bg2">
                    <a:lumMod val="50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defRPr>
            </a:lvl1pPr>
          </a:lstStyle>
          <a:p>
            <a:r>
              <a:rPr lang="hr-HR" sz="1200" dirty="0">
                <a:solidFill>
                  <a:srgbClr val="00454C"/>
                </a:solidFill>
                <a:latin typeface="Montserrat Medium" panose="00000600000000000000" pitchFamily="2" charset="-18"/>
              </a:rPr>
              <a:t>Dob</a:t>
            </a:r>
          </a:p>
        </p:txBody>
      </p:sp>
    </p:spTree>
    <p:extLst>
      <p:ext uri="{BB962C8B-B14F-4D97-AF65-F5344CB8AC3E}">
        <p14:creationId xmlns:p14="http://schemas.microsoft.com/office/powerpoint/2010/main" val="28701504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0ECDD199-1A89-4901-8F54-F2BE19BEF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08B609B-AADD-49AA-B5DE-6D1D5B8B7539}" type="slidenum">
              <a:rPr lang="hr-HR" smtClean="0">
                <a:latin typeface="Bahnschrift Light" panose="020B0502040204020203" pitchFamily="34" charset="0"/>
              </a:rPr>
              <a:pPr algn="ctr"/>
              <a:t>21</a:t>
            </a:fld>
            <a:endParaRPr lang="hr-HR" dirty="0">
              <a:latin typeface="Bahnschrift Light" panose="020B0502040204020203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47DAEBAF-0BC1-4674-9DE8-C4412E917483}"/>
              </a:ext>
            </a:extLst>
          </p:cNvPr>
          <p:cNvCxnSpPr/>
          <p:nvPr/>
        </p:nvCxnSpPr>
        <p:spPr>
          <a:xfrm>
            <a:off x="786596" y="348707"/>
            <a:ext cx="0" cy="1170432"/>
          </a:xfrm>
          <a:prstGeom prst="line">
            <a:avLst/>
          </a:prstGeom>
          <a:ln w="57150">
            <a:solidFill>
              <a:srgbClr val="0098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57A0D04-704A-4D38-9E7C-F3D5FCBE10A6}"/>
              </a:ext>
            </a:extLst>
          </p:cNvPr>
          <p:cNvSpPr txBox="1"/>
          <p:nvPr/>
        </p:nvSpPr>
        <p:spPr>
          <a:xfrm>
            <a:off x="-43504" y="202844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13.2.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1119F59-9E2D-4445-80F8-39AA6B63D90E}"/>
              </a:ext>
            </a:extLst>
          </p:cNvPr>
          <p:cNvSpPr txBox="1"/>
          <p:nvPr/>
        </p:nvSpPr>
        <p:spPr>
          <a:xfrm>
            <a:off x="850605" y="659164"/>
            <a:ext cx="110171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b="1" dirty="0">
                <a:latin typeface="Arial" panose="020B0604020202020204" pitchFamily="34" charset="0"/>
                <a:cs typeface="Arial" panose="020B0604020202020204" pitchFamily="34" charset="0"/>
              </a:rPr>
              <a:t>Pitanje</a:t>
            </a:r>
            <a:r>
              <a:rPr lang="hr-HR" sz="11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l-PL" sz="1100" dirty="0">
                <a:latin typeface="Arial" panose="020B0604020202020204" pitchFamily="34" charset="0"/>
                <a:cs typeface="Arial" panose="020B0604020202020204" pitchFamily="34" charset="0"/>
              </a:rPr>
              <a:t>Odvaja li se u Vašem kućanstvu sljedeći otpad</a:t>
            </a:r>
            <a:endParaRPr lang="hr-H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3F74510-BEBF-47E5-A1C6-5A0FC09ED480}"/>
              </a:ext>
            </a:extLst>
          </p:cNvPr>
          <p:cNvSpPr txBox="1"/>
          <p:nvPr/>
        </p:nvSpPr>
        <p:spPr>
          <a:xfrm>
            <a:off x="5451050" y="317852"/>
            <a:ext cx="3773790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>
            <a:defPPr>
              <a:defRPr lang="sr-Latn-RS"/>
            </a:defPPr>
            <a:lvl1pPr>
              <a:defRPr sz="1000">
                <a:solidFill>
                  <a:schemeClr val="bg2">
                    <a:lumMod val="50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defRPr>
            </a:lvl1pPr>
          </a:lstStyle>
          <a:p>
            <a:r>
              <a:rPr lang="hr-HR" sz="1400" dirty="0">
                <a:solidFill>
                  <a:srgbClr val="00454C"/>
                </a:solidFill>
                <a:latin typeface="Arial" panose="020B0604020202020204" pitchFamily="34" charset="0"/>
              </a:rPr>
              <a:t>Pregled prema stambenom statusu ispitanika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B977648-D991-417D-9A13-A68E471F1B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886" y="1028644"/>
            <a:ext cx="3100917" cy="279405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3D7AA852-D138-4843-BB8E-0A28264F9E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783" y="1028644"/>
            <a:ext cx="3091572" cy="27856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A9157C5-418A-49D3-A8A1-BE57F82BBE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4335" y="1028643"/>
            <a:ext cx="3106185" cy="27988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7E793B3-DB38-4DB9-8439-6413864B3E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0454" y="3930571"/>
            <a:ext cx="3159914" cy="28472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B1735D6-F5DC-4C1E-B8C6-622055B581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5783" y="3946565"/>
            <a:ext cx="3142162" cy="28312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3616378-299A-41B4-AA7C-8A30CCCD4C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74334" y="3962036"/>
            <a:ext cx="3106185" cy="281574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E5D5A271-5A44-461E-B862-A6A3DC6BA326}"/>
              </a:ext>
            </a:extLst>
          </p:cNvPr>
          <p:cNvCxnSpPr>
            <a:cxnSpLocks/>
          </p:cNvCxnSpPr>
          <p:nvPr/>
        </p:nvCxnSpPr>
        <p:spPr>
          <a:xfrm>
            <a:off x="2627264" y="1439944"/>
            <a:ext cx="1636" cy="2013235"/>
          </a:xfrm>
          <a:prstGeom prst="line">
            <a:avLst/>
          </a:prstGeom>
          <a:ln w="34925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0394EB82-7DF8-4198-9C70-5FBF37A2E922}"/>
              </a:ext>
            </a:extLst>
          </p:cNvPr>
          <p:cNvCxnSpPr>
            <a:cxnSpLocks/>
          </p:cNvCxnSpPr>
          <p:nvPr/>
        </p:nvCxnSpPr>
        <p:spPr>
          <a:xfrm>
            <a:off x="5901853" y="1439944"/>
            <a:ext cx="16347" cy="2013235"/>
          </a:xfrm>
          <a:prstGeom prst="line">
            <a:avLst/>
          </a:prstGeom>
          <a:ln w="34925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DECF9922-F2C7-4A22-88BF-5A0BBDA1FD02}"/>
              </a:ext>
            </a:extLst>
          </p:cNvPr>
          <p:cNvCxnSpPr>
            <a:cxnSpLocks/>
          </p:cNvCxnSpPr>
          <p:nvPr/>
        </p:nvCxnSpPr>
        <p:spPr>
          <a:xfrm>
            <a:off x="9183619" y="4322159"/>
            <a:ext cx="12700" cy="2172548"/>
          </a:xfrm>
          <a:prstGeom prst="line">
            <a:avLst/>
          </a:prstGeom>
          <a:ln w="34925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E5D5A271-5A44-461E-B862-A6A3DC6BA326}"/>
              </a:ext>
            </a:extLst>
          </p:cNvPr>
          <p:cNvCxnSpPr>
            <a:cxnSpLocks/>
          </p:cNvCxnSpPr>
          <p:nvPr/>
        </p:nvCxnSpPr>
        <p:spPr>
          <a:xfrm>
            <a:off x="2618120" y="4347559"/>
            <a:ext cx="1636" cy="2013235"/>
          </a:xfrm>
          <a:prstGeom prst="line">
            <a:avLst/>
          </a:prstGeom>
          <a:ln w="34925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0394EB82-7DF8-4198-9C70-5FBF37A2E922}"/>
              </a:ext>
            </a:extLst>
          </p:cNvPr>
          <p:cNvCxnSpPr>
            <a:cxnSpLocks/>
          </p:cNvCxnSpPr>
          <p:nvPr/>
        </p:nvCxnSpPr>
        <p:spPr>
          <a:xfrm>
            <a:off x="5929285" y="4355557"/>
            <a:ext cx="16347" cy="2013235"/>
          </a:xfrm>
          <a:prstGeom prst="line">
            <a:avLst/>
          </a:prstGeom>
          <a:ln w="34925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0394EB82-7DF8-4198-9C70-5FBF37A2E922}"/>
              </a:ext>
            </a:extLst>
          </p:cNvPr>
          <p:cNvCxnSpPr>
            <a:cxnSpLocks/>
          </p:cNvCxnSpPr>
          <p:nvPr/>
        </p:nvCxnSpPr>
        <p:spPr>
          <a:xfrm>
            <a:off x="9181496" y="1423264"/>
            <a:ext cx="16347" cy="2013235"/>
          </a:xfrm>
          <a:prstGeom prst="line">
            <a:avLst/>
          </a:prstGeom>
          <a:ln w="34925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6945C1F-A397-4D57-AF33-8E8BA4AD87CA}"/>
              </a:ext>
            </a:extLst>
          </p:cNvPr>
          <p:cNvSpPr txBox="1"/>
          <p:nvPr/>
        </p:nvSpPr>
        <p:spPr>
          <a:xfrm>
            <a:off x="850605" y="202844"/>
            <a:ext cx="8192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NAVIKE ODVAJANJA OTPADA</a:t>
            </a:r>
          </a:p>
        </p:txBody>
      </p:sp>
      <p:sp>
        <p:nvSpPr>
          <p:cNvPr id="7" name="Callout: Line 6">
            <a:extLst>
              <a:ext uri="{FF2B5EF4-FFF2-40B4-BE49-F238E27FC236}">
                <a16:creationId xmlns:a16="http://schemas.microsoft.com/office/drawing/2014/main" xmlns="" id="{B28589B8-1008-457F-B567-7BC321D1A7F4}"/>
              </a:ext>
            </a:extLst>
          </p:cNvPr>
          <p:cNvSpPr/>
          <p:nvPr/>
        </p:nvSpPr>
        <p:spPr>
          <a:xfrm>
            <a:off x="10734199" y="233008"/>
            <a:ext cx="1390739" cy="1863700"/>
          </a:xfrm>
          <a:prstGeom prst="borderCallout1">
            <a:avLst>
              <a:gd name="adj1" fmla="val 18750"/>
              <a:gd name="adj2" fmla="val -8333"/>
              <a:gd name="adj3" fmla="val 32911"/>
              <a:gd name="adj4" fmla="val -36235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Vidljiva je razlika u ponašanju onih koji žive u stanu odnosno kući </a:t>
            </a:r>
            <a:br>
              <a:rPr lang="hr-HR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hr-HR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F2599FC-24B3-44BA-9DFB-5D26D79C3F71}"/>
              </a:ext>
            </a:extLst>
          </p:cNvPr>
          <p:cNvSpPr txBox="1"/>
          <p:nvPr/>
        </p:nvSpPr>
        <p:spPr>
          <a:xfrm>
            <a:off x="3355848" y="1511933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0FCF43C-2CEB-4B6E-9394-23E575358A05}"/>
              </a:ext>
            </a:extLst>
          </p:cNvPr>
          <p:cNvSpPr txBox="1"/>
          <p:nvPr/>
        </p:nvSpPr>
        <p:spPr>
          <a:xfrm>
            <a:off x="9369811" y="1487453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E41C64A-C72C-4CCC-B19B-98BB49312658}"/>
              </a:ext>
            </a:extLst>
          </p:cNvPr>
          <p:cNvSpPr txBox="1"/>
          <p:nvPr/>
        </p:nvSpPr>
        <p:spPr>
          <a:xfrm>
            <a:off x="5379151" y="4209317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08BEE5E-A131-40D2-AF6D-DF828FD0345A}"/>
              </a:ext>
            </a:extLst>
          </p:cNvPr>
          <p:cNvSpPr txBox="1"/>
          <p:nvPr/>
        </p:nvSpPr>
        <p:spPr>
          <a:xfrm>
            <a:off x="9902383" y="4142261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A54F82C8-7B96-40A1-A5AD-B3A414E9E9CB}"/>
              </a:ext>
            </a:extLst>
          </p:cNvPr>
          <p:cNvSpPr/>
          <p:nvPr/>
        </p:nvSpPr>
        <p:spPr>
          <a:xfrm>
            <a:off x="3356636" y="1554480"/>
            <a:ext cx="370218" cy="356616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5BD49904-6E2A-4A64-8D97-4147BB5A8708}"/>
              </a:ext>
            </a:extLst>
          </p:cNvPr>
          <p:cNvSpPr/>
          <p:nvPr/>
        </p:nvSpPr>
        <p:spPr>
          <a:xfrm>
            <a:off x="9368521" y="1537427"/>
            <a:ext cx="370218" cy="356616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C96FD49A-DBA0-42B7-B78F-2C154B63178C}"/>
              </a:ext>
            </a:extLst>
          </p:cNvPr>
          <p:cNvSpPr/>
          <p:nvPr/>
        </p:nvSpPr>
        <p:spPr>
          <a:xfrm>
            <a:off x="11229439" y="1490405"/>
            <a:ext cx="370218" cy="356616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69250520-0652-4F73-9032-8F213ACD2BB8}"/>
              </a:ext>
            </a:extLst>
          </p:cNvPr>
          <p:cNvSpPr/>
          <p:nvPr/>
        </p:nvSpPr>
        <p:spPr>
          <a:xfrm>
            <a:off x="5379151" y="4243770"/>
            <a:ext cx="370218" cy="356616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26138092-6871-4CB1-B5D5-BC26CB041C52}"/>
              </a:ext>
            </a:extLst>
          </p:cNvPr>
          <p:cNvSpPr/>
          <p:nvPr/>
        </p:nvSpPr>
        <p:spPr>
          <a:xfrm>
            <a:off x="9903055" y="4168105"/>
            <a:ext cx="370218" cy="356616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93285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0ECDD199-1A89-4901-8F54-F2BE19BEF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08B609B-AADD-49AA-B5DE-6D1D5B8B7539}" type="slidenum">
              <a:rPr lang="hr-HR" smtClean="0">
                <a:latin typeface="Bahnschrift Light" panose="020B0502040204020203" pitchFamily="34" charset="0"/>
              </a:rPr>
              <a:pPr algn="ctr"/>
              <a:t>22</a:t>
            </a:fld>
            <a:endParaRPr lang="hr-HR" dirty="0">
              <a:latin typeface="Bahnschrift Light" panose="020B0502040204020203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47DAEBAF-0BC1-4674-9DE8-C4412E917483}"/>
              </a:ext>
            </a:extLst>
          </p:cNvPr>
          <p:cNvCxnSpPr/>
          <p:nvPr/>
        </p:nvCxnSpPr>
        <p:spPr>
          <a:xfrm>
            <a:off x="786596" y="348707"/>
            <a:ext cx="0" cy="1170432"/>
          </a:xfrm>
          <a:prstGeom prst="line">
            <a:avLst/>
          </a:prstGeom>
          <a:ln w="57150">
            <a:solidFill>
              <a:srgbClr val="0098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6945C1F-A397-4D57-AF33-8E8BA4AD87CA}"/>
              </a:ext>
            </a:extLst>
          </p:cNvPr>
          <p:cNvSpPr txBox="1"/>
          <p:nvPr/>
        </p:nvSpPr>
        <p:spPr>
          <a:xfrm>
            <a:off x="850605" y="202844"/>
            <a:ext cx="10673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NAVIKE ODVAJANJA OTPADA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1119F59-9E2D-4445-80F8-39AA6B63D90E}"/>
              </a:ext>
            </a:extLst>
          </p:cNvPr>
          <p:cNvSpPr txBox="1"/>
          <p:nvPr/>
        </p:nvSpPr>
        <p:spPr>
          <a:xfrm>
            <a:off x="850605" y="659164"/>
            <a:ext cx="110171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b="1" dirty="0">
                <a:latin typeface="Arial" panose="020B0604020202020204" pitchFamily="34" charset="0"/>
                <a:cs typeface="Arial" panose="020B0604020202020204" pitchFamily="34" charset="0"/>
              </a:rPr>
              <a:t>Pitanje</a:t>
            </a:r>
            <a:r>
              <a:rPr lang="hr-HR" sz="11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l-PL" sz="1100" dirty="0">
                <a:latin typeface="Arial" panose="020B0604020202020204" pitchFamily="34" charset="0"/>
                <a:cs typeface="Arial" panose="020B0604020202020204" pitchFamily="34" charset="0"/>
              </a:rPr>
              <a:t>Odvaja li se u Vašem kućanstvu sljedeći otpad</a:t>
            </a:r>
            <a:endParaRPr lang="hr-H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3F74510-BEBF-47E5-A1C6-5A0FC09ED480}"/>
              </a:ext>
            </a:extLst>
          </p:cNvPr>
          <p:cNvSpPr txBox="1"/>
          <p:nvPr/>
        </p:nvSpPr>
        <p:spPr>
          <a:xfrm>
            <a:off x="5630362" y="279787"/>
            <a:ext cx="3773790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>
            <a:defPPr>
              <a:defRPr lang="sr-Latn-RS"/>
            </a:defPPr>
            <a:lvl1pPr>
              <a:defRPr sz="1000">
                <a:solidFill>
                  <a:schemeClr val="bg2">
                    <a:lumMod val="50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defRPr>
            </a:lvl1pPr>
          </a:lstStyle>
          <a:p>
            <a:r>
              <a:rPr lang="hr-HR" sz="1400" dirty="0">
                <a:solidFill>
                  <a:srgbClr val="00454C"/>
                </a:solidFill>
                <a:latin typeface="Arial" panose="020B0604020202020204" pitchFamily="34" charset="0"/>
              </a:rPr>
              <a:t>Pregled prema stambenom statusu ispitanika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8773530-B929-4256-B629-7584291CA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509" y="995046"/>
            <a:ext cx="3130970" cy="282113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5903A9AD-BB87-4072-B051-9DCE239F2570}"/>
              </a:ext>
            </a:extLst>
          </p:cNvPr>
          <p:cNvCxnSpPr>
            <a:cxnSpLocks/>
          </p:cNvCxnSpPr>
          <p:nvPr/>
        </p:nvCxnSpPr>
        <p:spPr>
          <a:xfrm flipH="1">
            <a:off x="2679700" y="1362493"/>
            <a:ext cx="3139" cy="1988080"/>
          </a:xfrm>
          <a:prstGeom prst="line">
            <a:avLst/>
          </a:prstGeom>
          <a:ln w="34925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7BFAF96-F706-4A22-86C9-16FCC2F73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9391" y="992374"/>
            <a:ext cx="3130970" cy="28211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1F7664C-2214-4E9A-8596-4A7FC9BB1B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6273" y="974762"/>
            <a:ext cx="3130971" cy="282113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29A8C347-4E82-4A54-B3D6-A8BE968C1056}"/>
              </a:ext>
            </a:extLst>
          </p:cNvPr>
          <p:cNvCxnSpPr>
            <a:cxnSpLocks/>
          </p:cNvCxnSpPr>
          <p:nvPr/>
        </p:nvCxnSpPr>
        <p:spPr>
          <a:xfrm flipH="1">
            <a:off x="9176673" y="1298993"/>
            <a:ext cx="16984" cy="2121272"/>
          </a:xfrm>
          <a:prstGeom prst="line">
            <a:avLst/>
          </a:prstGeom>
          <a:ln w="34925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129F04E-2715-4008-B050-F7B8411EA2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508" y="3922564"/>
            <a:ext cx="3130971" cy="282113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C9AF967-6AA3-4330-8DC6-3409551345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9391" y="3922564"/>
            <a:ext cx="3130970" cy="282113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075ECC37-3055-4764-B675-5AC4334933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6273" y="3922564"/>
            <a:ext cx="3130971" cy="2821135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96DB6162-E317-4402-AED0-B161A205BCA3}"/>
              </a:ext>
            </a:extLst>
          </p:cNvPr>
          <p:cNvCxnSpPr>
            <a:cxnSpLocks/>
          </p:cNvCxnSpPr>
          <p:nvPr/>
        </p:nvCxnSpPr>
        <p:spPr>
          <a:xfrm>
            <a:off x="2667585" y="4322462"/>
            <a:ext cx="12115" cy="2014838"/>
          </a:xfrm>
          <a:prstGeom prst="line">
            <a:avLst/>
          </a:prstGeom>
          <a:ln w="34925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5E491583-14EC-4DA7-B764-283F13CD0083}"/>
              </a:ext>
            </a:extLst>
          </p:cNvPr>
          <p:cNvCxnSpPr>
            <a:cxnSpLocks/>
          </p:cNvCxnSpPr>
          <p:nvPr/>
        </p:nvCxnSpPr>
        <p:spPr>
          <a:xfrm>
            <a:off x="9176673" y="4309762"/>
            <a:ext cx="5427" cy="2172245"/>
          </a:xfrm>
          <a:prstGeom prst="line">
            <a:avLst/>
          </a:prstGeom>
          <a:ln w="34925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9F7D8021-32A3-4A28-A9D1-339564778BEE}"/>
              </a:ext>
            </a:extLst>
          </p:cNvPr>
          <p:cNvCxnSpPr>
            <a:cxnSpLocks/>
          </p:cNvCxnSpPr>
          <p:nvPr/>
        </p:nvCxnSpPr>
        <p:spPr>
          <a:xfrm flipH="1">
            <a:off x="5918200" y="1362493"/>
            <a:ext cx="18550" cy="2057772"/>
          </a:xfrm>
          <a:prstGeom prst="line">
            <a:avLst/>
          </a:prstGeom>
          <a:ln w="34925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26102B78-06E9-43D8-8AB4-BD8A05AE18FB}"/>
              </a:ext>
            </a:extLst>
          </p:cNvPr>
          <p:cNvCxnSpPr>
            <a:cxnSpLocks/>
          </p:cNvCxnSpPr>
          <p:nvPr/>
        </p:nvCxnSpPr>
        <p:spPr>
          <a:xfrm>
            <a:off x="5918200" y="4288612"/>
            <a:ext cx="0" cy="2061388"/>
          </a:xfrm>
          <a:prstGeom prst="line">
            <a:avLst/>
          </a:prstGeom>
          <a:ln w="34925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Callout: Line 20">
            <a:extLst>
              <a:ext uri="{FF2B5EF4-FFF2-40B4-BE49-F238E27FC236}">
                <a16:creationId xmlns:a16="http://schemas.microsoft.com/office/drawing/2014/main" xmlns="" id="{55DC998B-510D-4A59-AF85-518C3C86576C}"/>
              </a:ext>
            </a:extLst>
          </p:cNvPr>
          <p:cNvSpPr/>
          <p:nvPr/>
        </p:nvSpPr>
        <p:spPr>
          <a:xfrm>
            <a:off x="10734199" y="233008"/>
            <a:ext cx="1390739" cy="1869384"/>
          </a:xfrm>
          <a:prstGeom prst="borderCallout1">
            <a:avLst>
              <a:gd name="adj1" fmla="val 18750"/>
              <a:gd name="adj2" fmla="val -8333"/>
              <a:gd name="adj3" fmla="val 32911"/>
              <a:gd name="adj4" fmla="val -36235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Vidljiva je razlika u ponašanju onih koji žive u stanu odnosno kući </a:t>
            </a:r>
            <a:br>
              <a:rPr lang="hr-HR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hr-HR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213A302-8BE8-4DF0-86C4-47BBF81FC085}"/>
              </a:ext>
            </a:extLst>
          </p:cNvPr>
          <p:cNvSpPr txBox="1"/>
          <p:nvPr/>
        </p:nvSpPr>
        <p:spPr>
          <a:xfrm>
            <a:off x="3401568" y="1566797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AA17C2A-BA23-4647-A60C-0DA5F75C7556}"/>
              </a:ext>
            </a:extLst>
          </p:cNvPr>
          <p:cNvSpPr txBox="1"/>
          <p:nvPr/>
        </p:nvSpPr>
        <p:spPr>
          <a:xfrm>
            <a:off x="9909048" y="466356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78AE547-4C0C-4FDB-A6FC-9A850579955F}"/>
              </a:ext>
            </a:extLst>
          </p:cNvPr>
          <p:cNvSpPr txBox="1"/>
          <p:nvPr/>
        </p:nvSpPr>
        <p:spPr>
          <a:xfrm>
            <a:off x="6105144" y="1471801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3805D1D7-7841-4BE4-8069-FC4D79681E82}"/>
              </a:ext>
            </a:extLst>
          </p:cNvPr>
          <p:cNvSpPr/>
          <p:nvPr/>
        </p:nvSpPr>
        <p:spPr>
          <a:xfrm>
            <a:off x="3402240" y="1613312"/>
            <a:ext cx="370218" cy="356616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2F7BF521-275B-4249-9D0D-CFCCE57F6A0C}"/>
              </a:ext>
            </a:extLst>
          </p:cNvPr>
          <p:cNvSpPr/>
          <p:nvPr/>
        </p:nvSpPr>
        <p:spPr>
          <a:xfrm>
            <a:off x="6105816" y="1519139"/>
            <a:ext cx="370218" cy="356616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EA4C88DF-38E8-4A0C-A5AE-97F88C4B44E8}"/>
              </a:ext>
            </a:extLst>
          </p:cNvPr>
          <p:cNvSpPr/>
          <p:nvPr/>
        </p:nvSpPr>
        <p:spPr>
          <a:xfrm>
            <a:off x="9909048" y="4700141"/>
            <a:ext cx="370218" cy="356616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CFEA2335-BF52-4C12-AAF7-567B92BC3B56}"/>
              </a:ext>
            </a:extLst>
          </p:cNvPr>
          <p:cNvSpPr/>
          <p:nvPr/>
        </p:nvSpPr>
        <p:spPr>
          <a:xfrm>
            <a:off x="11229439" y="1499549"/>
            <a:ext cx="370218" cy="356616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1E1107ED-8556-4C37-9090-02AA516D15A4}"/>
              </a:ext>
            </a:extLst>
          </p:cNvPr>
          <p:cNvSpPr txBox="1"/>
          <p:nvPr/>
        </p:nvSpPr>
        <p:spPr>
          <a:xfrm>
            <a:off x="-43504" y="202844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13.2.</a:t>
            </a:r>
          </a:p>
        </p:txBody>
      </p:sp>
    </p:spTree>
    <p:extLst>
      <p:ext uri="{BB962C8B-B14F-4D97-AF65-F5344CB8AC3E}">
        <p14:creationId xmlns:p14="http://schemas.microsoft.com/office/powerpoint/2010/main" val="9636986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0ECDD199-1A89-4901-8F54-F2BE19BEF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08B609B-AADD-49AA-B5DE-6D1D5B8B7539}" type="slidenum">
              <a:rPr lang="hr-HR" smtClean="0">
                <a:latin typeface="Bahnschrift Light" panose="020B0502040204020203" pitchFamily="34" charset="0"/>
              </a:rPr>
              <a:pPr algn="ctr"/>
              <a:t>23</a:t>
            </a:fld>
            <a:endParaRPr lang="hr-HR" dirty="0">
              <a:latin typeface="Bahnschrift Light" panose="020B0502040204020203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47DAEBAF-0BC1-4674-9DE8-C4412E917483}"/>
              </a:ext>
            </a:extLst>
          </p:cNvPr>
          <p:cNvCxnSpPr/>
          <p:nvPr/>
        </p:nvCxnSpPr>
        <p:spPr>
          <a:xfrm>
            <a:off x="786596" y="348707"/>
            <a:ext cx="0" cy="1170432"/>
          </a:xfrm>
          <a:prstGeom prst="line">
            <a:avLst/>
          </a:prstGeom>
          <a:ln w="57150">
            <a:solidFill>
              <a:srgbClr val="0098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57A0D04-704A-4D38-9E7C-F3D5FCBE10A6}"/>
              </a:ext>
            </a:extLst>
          </p:cNvPr>
          <p:cNvSpPr txBox="1"/>
          <p:nvPr/>
        </p:nvSpPr>
        <p:spPr>
          <a:xfrm>
            <a:off x="185320" y="202844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14.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6945C1F-A397-4D57-AF33-8E8BA4AD87CA}"/>
              </a:ext>
            </a:extLst>
          </p:cNvPr>
          <p:cNvSpPr txBox="1"/>
          <p:nvPr/>
        </p:nvSpPr>
        <p:spPr>
          <a:xfrm>
            <a:off x="850605" y="202844"/>
            <a:ext cx="10673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PERCEPCIJA PREPREKA POTPUNOM ODVAJANJU OTPADA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1119F59-9E2D-4445-80F8-39AA6B63D90E}"/>
              </a:ext>
            </a:extLst>
          </p:cNvPr>
          <p:cNvSpPr txBox="1"/>
          <p:nvPr/>
        </p:nvSpPr>
        <p:spPr>
          <a:xfrm>
            <a:off x="850605" y="659164"/>
            <a:ext cx="110171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b="1" dirty="0">
                <a:latin typeface="Arial" panose="020B0604020202020204" pitchFamily="34" charset="0"/>
                <a:cs typeface="Arial" panose="020B0604020202020204" pitchFamily="34" charset="0"/>
              </a:rPr>
              <a:t>Pitanje</a:t>
            </a:r>
            <a:r>
              <a:rPr lang="hr-HR" sz="11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l-PL" sz="1100" dirty="0">
                <a:latin typeface="Arial" panose="020B0604020202020204" pitchFamily="34" charset="0"/>
                <a:cs typeface="Arial" panose="020B0604020202020204" pitchFamily="34" charset="0"/>
              </a:rPr>
              <a:t> Što Vas onemogućava da u potpunosti odvajate otpad?</a:t>
            </a:r>
            <a:endParaRPr lang="hr-H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BDEAF4A-E5CC-44D7-A5AE-30F6D1743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667" y="1042223"/>
            <a:ext cx="10192880" cy="53133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A2A12E2-09E1-41C3-8C5B-0EA6625ED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8494" y="1737679"/>
            <a:ext cx="3805382" cy="34275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47104" y="5286720"/>
            <a:ext cx="4977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Građani dominantno ističu nepostojanje uvjeta za razvrstavanje otpada.</a:t>
            </a:r>
          </a:p>
        </p:txBody>
      </p:sp>
    </p:spTree>
    <p:extLst>
      <p:ext uri="{BB962C8B-B14F-4D97-AF65-F5344CB8AC3E}">
        <p14:creationId xmlns:p14="http://schemas.microsoft.com/office/powerpoint/2010/main" val="34541328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0ECDD199-1A89-4901-8F54-F2BE19BEF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08B609B-AADD-49AA-B5DE-6D1D5B8B7539}" type="slidenum">
              <a:rPr lang="hr-HR" smtClean="0">
                <a:latin typeface="Bahnschrift Light" panose="020B0502040204020203" pitchFamily="34" charset="0"/>
              </a:rPr>
              <a:pPr algn="ctr"/>
              <a:t>24</a:t>
            </a:fld>
            <a:endParaRPr lang="hr-HR" dirty="0">
              <a:latin typeface="Bahnschrift Light" panose="020B0502040204020203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47DAEBAF-0BC1-4674-9DE8-C4412E917483}"/>
              </a:ext>
            </a:extLst>
          </p:cNvPr>
          <p:cNvCxnSpPr/>
          <p:nvPr/>
        </p:nvCxnSpPr>
        <p:spPr>
          <a:xfrm>
            <a:off x="786596" y="348707"/>
            <a:ext cx="0" cy="1170432"/>
          </a:xfrm>
          <a:prstGeom prst="line">
            <a:avLst/>
          </a:prstGeom>
          <a:ln w="57150">
            <a:solidFill>
              <a:srgbClr val="0098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57A0D04-704A-4D38-9E7C-F3D5FCBE10A6}"/>
              </a:ext>
            </a:extLst>
          </p:cNvPr>
          <p:cNvSpPr txBox="1"/>
          <p:nvPr/>
        </p:nvSpPr>
        <p:spPr>
          <a:xfrm>
            <a:off x="185320" y="202844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15.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6945C1F-A397-4D57-AF33-8E8BA4AD87CA}"/>
              </a:ext>
            </a:extLst>
          </p:cNvPr>
          <p:cNvSpPr txBox="1"/>
          <p:nvPr/>
        </p:nvSpPr>
        <p:spPr>
          <a:xfrm>
            <a:off x="850605" y="202844"/>
            <a:ext cx="10673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ODGOVORNOST DIONIKA ZA USPJEH PROJEKTA RAZVRSTAVANJA OTPADA U SPLITU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123899D-99D1-4C22-8CB1-75DFBE80F8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908" y="1577958"/>
            <a:ext cx="11020425" cy="370522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7740F250-9B0D-4660-AFB1-AD1564E23543}"/>
              </a:ext>
            </a:extLst>
          </p:cNvPr>
          <p:cNvSpPr/>
          <p:nvPr/>
        </p:nvSpPr>
        <p:spPr>
          <a:xfrm>
            <a:off x="102015" y="1349784"/>
            <a:ext cx="1369160" cy="612934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1000" b="1" dirty="0">
                <a:latin typeface="Arial" panose="020B0604020202020204" pitchFamily="34" charset="0"/>
                <a:cs typeface="Arial" panose="020B0604020202020204" pitchFamily="34" charset="0"/>
              </a:rPr>
              <a:t>Rang odgovornosti </a:t>
            </a:r>
          </a:p>
          <a:p>
            <a:pPr algn="ctr"/>
            <a:r>
              <a:rPr lang="hr-HR" sz="1000" b="1" dirty="0">
                <a:latin typeface="Arial" panose="020B0604020202020204" pitchFamily="34" charset="0"/>
                <a:cs typeface="Arial" panose="020B0604020202020204" pitchFamily="34" charset="0"/>
              </a:rPr>
              <a:t>dionika za uspjeh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E71157F2-3C9F-4F4A-B97E-78657DD17B75}"/>
              </a:ext>
            </a:extLst>
          </p:cNvPr>
          <p:cNvSpPr/>
          <p:nvPr/>
        </p:nvSpPr>
        <p:spPr>
          <a:xfrm>
            <a:off x="571714" y="2063257"/>
            <a:ext cx="429763" cy="406403"/>
          </a:xfrm>
          <a:prstGeom prst="ellipse">
            <a:avLst/>
          </a:prstGeom>
          <a:noFill/>
          <a:ln w="38100"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B2E5E06F-48DB-4A7C-8272-2355BB404E32}"/>
              </a:ext>
            </a:extLst>
          </p:cNvPr>
          <p:cNvSpPr/>
          <p:nvPr/>
        </p:nvSpPr>
        <p:spPr>
          <a:xfrm>
            <a:off x="571714" y="2529545"/>
            <a:ext cx="429763" cy="406403"/>
          </a:xfrm>
          <a:prstGeom prst="ellipse">
            <a:avLst/>
          </a:prstGeom>
          <a:noFill/>
          <a:ln w="38100">
            <a:solidFill>
              <a:srgbClr val="FF05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E347FFBD-1AAB-4378-ABD1-1B8056188DA2}"/>
              </a:ext>
            </a:extLst>
          </p:cNvPr>
          <p:cNvSpPr/>
          <p:nvPr/>
        </p:nvSpPr>
        <p:spPr>
          <a:xfrm>
            <a:off x="571714" y="2995833"/>
            <a:ext cx="429763" cy="406403"/>
          </a:xfrm>
          <a:prstGeom prst="ellipse">
            <a:avLst/>
          </a:prstGeom>
          <a:noFill/>
          <a:ln w="38100">
            <a:solidFill>
              <a:srgbClr val="FF2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D62F0770-38C4-472A-8CDE-CB0D0BAC829F}"/>
              </a:ext>
            </a:extLst>
          </p:cNvPr>
          <p:cNvSpPr/>
          <p:nvPr/>
        </p:nvSpPr>
        <p:spPr>
          <a:xfrm>
            <a:off x="571714" y="3462121"/>
            <a:ext cx="429763" cy="406403"/>
          </a:xfrm>
          <a:prstGeom prst="ellipse">
            <a:avLst/>
          </a:prstGeom>
          <a:noFill/>
          <a:ln w="38100">
            <a:solidFill>
              <a:srgbClr val="FF53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E9CD4E4A-1682-49ED-827A-D54BE326E34D}"/>
              </a:ext>
            </a:extLst>
          </p:cNvPr>
          <p:cNvSpPr/>
          <p:nvPr/>
        </p:nvSpPr>
        <p:spPr>
          <a:xfrm>
            <a:off x="571714" y="3928409"/>
            <a:ext cx="429763" cy="406403"/>
          </a:xfrm>
          <a:prstGeom prst="ellipse">
            <a:avLst/>
          </a:prstGeom>
          <a:noFill/>
          <a:ln w="38100">
            <a:solidFill>
              <a:srgbClr val="FF9B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BF4D2CD2-3E15-40BA-B329-379874996ADB}"/>
              </a:ext>
            </a:extLst>
          </p:cNvPr>
          <p:cNvSpPr/>
          <p:nvPr/>
        </p:nvSpPr>
        <p:spPr>
          <a:xfrm>
            <a:off x="571714" y="4394698"/>
            <a:ext cx="429763" cy="406403"/>
          </a:xfrm>
          <a:prstGeom prst="ellipse">
            <a:avLst/>
          </a:prstGeom>
          <a:noFill/>
          <a:ln w="38100">
            <a:solidFill>
              <a:srgbClr val="FFC5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8C0875A-3726-4BC2-B7FD-88F737D8FF23}"/>
              </a:ext>
            </a:extLst>
          </p:cNvPr>
          <p:cNvSpPr txBox="1"/>
          <p:nvPr/>
        </p:nvSpPr>
        <p:spPr>
          <a:xfrm>
            <a:off x="1387873" y="1002216"/>
            <a:ext cx="110171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b="1" dirty="0">
                <a:latin typeface="Arial" panose="020B0604020202020204" pitchFamily="34" charset="0"/>
                <a:cs typeface="Arial" panose="020B0604020202020204" pitchFamily="34" charset="0"/>
              </a:rPr>
              <a:t>Pitanje: </a:t>
            </a:r>
            <a:r>
              <a:rPr lang="hr-HR" sz="1100" dirty="0">
                <a:latin typeface="Arial" panose="020B0604020202020204" pitchFamily="34" charset="0"/>
                <a:cs typeface="Arial" panose="020B0604020202020204" pitchFamily="34" charset="0"/>
              </a:rPr>
              <a:t>Rangirajte od 1 do 6 sljedeće dionike prema odgovornosti za uspjeh razvrstavanja otpada u Splitu?	</a:t>
            </a:r>
          </a:p>
          <a:p>
            <a:r>
              <a:rPr lang="hr-HR" sz="1100" dirty="0">
                <a:latin typeface="Arial" panose="020B0604020202020204" pitchFamily="34" charset="0"/>
                <a:cs typeface="Arial" panose="020B0604020202020204" pitchFamily="34" charset="0"/>
              </a:rPr>
              <a:t>Redoslijed unosa odgovora označava poredak po važnosti, prvi uneseni odgovor je najvažniji, dok je posljednji (šesti) najmanje važan.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4908" y="5433725"/>
            <a:ext cx="114377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500" b="1" dirty="0">
                <a:latin typeface="Arial" panose="020B0604020202020204" pitchFamily="34" charset="0"/>
                <a:cs typeface="Arial" panose="020B0604020202020204" pitchFamily="34" charset="0"/>
              </a:rPr>
              <a:t>Poduzeće Čistoća Split percipira se kao najodgovorniji dionik za uspjeh projekta razvrstavanja otpada u Split </a:t>
            </a:r>
            <a:r>
              <a:rPr lang="hr-HR" sz="1500" dirty="0">
                <a:latin typeface="Arial" panose="020B0604020202020204" pitchFamily="34" charset="0"/>
                <a:cs typeface="Arial" panose="020B0604020202020204" pitchFamily="34" charset="0"/>
              </a:rPr>
              <a:t>koju po odgovornosti slijedi Gradska uprava na drugom mjestu. Iako su očekivano dionici „zaduženi za infrastrukturu” određeni kao najodgovorniji za uspjeh svakako je zamjetna trećina ispitanika (34%) koji su same građane Splita označili kao najvažnije za uspjeh. Bez angažmana krajnjih korisnika, građana, projekt ne može uspjeti. Percepcija Vlade RH odnosno njena pozicija u odnosu na ostale dionike indiciraju kako se projekt gospodarenja otpadom percipira prije svega kao zona odgovornosti lokalnih vlasti. </a:t>
            </a:r>
          </a:p>
        </p:txBody>
      </p:sp>
    </p:spTree>
    <p:extLst>
      <p:ext uri="{BB962C8B-B14F-4D97-AF65-F5344CB8AC3E}">
        <p14:creationId xmlns:p14="http://schemas.microsoft.com/office/powerpoint/2010/main" val="16360115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0ECDD199-1A89-4901-8F54-F2BE19BEF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08B609B-AADD-49AA-B5DE-6D1D5B8B7539}" type="slidenum">
              <a:rPr lang="hr-HR" smtClean="0">
                <a:latin typeface="Bahnschrift Light" panose="020B0502040204020203" pitchFamily="34" charset="0"/>
              </a:rPr>
              <a:pPr algn="ctr"/>
              <a:t>25</a:t>
            </a:fld>
            <a:endParaRPr lang="hr-HR" dirty="0">
              <a:latin typeface="Bahnschrift Light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3086E73-050D-4181-B6C9-8D8346722DA3}"/>
              </a:ext>
            </a:extLst>
          </p:cNvPr>
          <p:cNvSpPr txBox="1"/>
          <p:nvPr/>
        </p:nvSpPr>
        <p:spPr>
          <a:xfrm>
            <a:off x="850604" y="202844"/>
            <a:ext cx="92919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PERCEPCIJA SPREMNOSTI GRADA SPLITA ZA PRIKUPLJANJE</a:t>
            </a:r>
            <a:b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I RAZVRSTAVANJE OTPADA</a:t>
            </a:r>
            <a:endParaRPr lang="hr-HR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47DAEBAF-0BC1-4674-9DE8-C4412E917483}"/>
              </a:ext>
            </a:extLst>
          </p:cNvPr>
          <p:cNvCxnSpPr/>
          <p:nvPr/>
        </p:nvCxnSpPr>
        <p:spPr>
          <a:xfrm>
            <a:off x="786596" y="348707"/>
            <a:ext cx="0" cy="1170432"/>
          </a:xfrm>
          <a:prstGeom prst="line">
            <a:avLst/>
          </a:prstGeom>
          <a:ln w="57150">
            <a:solidFill>
              <a:srgbClr val="0098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57A0D04-704A-4D38-9E7C-F3D5FCBE10A6}"/>
              </a:ext>
            </a:extLst>
          </p:cNvPr>
          <p:cNvSpPr txBox="1"/>
          <p:nvPr/>
        </p:nvSpPr>
        <p:spPr>
          <a:xfrm>
            <a:off x="185319" y="202844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16.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3D03E38-1E17-4048-9071-5587F9204066}"/>
              </a:ext>
            </a:extLst>
          </p:cNvPr>
          <p:cNvSpPr txBox="1"/>
          <p:nvPr/>
        </p:nvSpPr>
        <p:spPr>
          <a:xfrm>
            <a:off x="850604" y="1033841"/>
            <a:ext cx="110171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b="1" dirty="0">
                <a:latin typeface="Arial" panose="020B0604020202020204" pitchFamily="34" charset="0"/>
                <a:cs typeface="Arial" panose="020B0604020202020204" pitchFamily="34" charset="0"/>
              </a:rPr>
              <a:t>Pitanje: </a:t>
            </a:r>
            <a:r>
              <a:rPr lang="hr-HR" sz="1100" dirty="0">
                <a:latin typeface="Arial" panose="020B0604020202020204" pitchFamily="34" charset="0"/>
                <a:cs typeface="Arial" panose="020B0604020202020204" pitchFamily="34" charset="0"/>
              </a:rPr>
              <a:t>Kako biste ocijenili spremnost grada Splita za prikupljanje i razvrstavanje otpada?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AEB63E5-0563-4680-9BFF-B4A7C142E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6184" y="1495506"/>
            <a:ext cx="4817360" cy="4817360"/>
          </a:xfrm>
          <a:prstGeom prst="rect">
            <a:avLst/>
          </a:prstGeom>
        </p:spPr>
      </p:pic>
      <p:sp>
        <p:nvSpPr>
          <p:cNvPr id="8" name="Line Callout 1 7"/>
          <p:cNvSpPr/>
          <p:nvPr/>
        </p:nvSpPr>
        <p:spPr>
          <a:xfrm>
            <a:off x="8866526" y="1626411"/>
            <a:ext cx="2895600" cy="1092200"/>
          </a:xfrm>
          <a:prstGeom prst="borderCallout1">
            <a:avLst>
              <a:gd name="adj1" fmla="val 47820"/>
              <a:gd name="adj2" fmla="val -3070"/>
              <a:gd name="adj3" fmla="val 148826"/>
              <a:gd name="adj4" fmla="val -6268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„Nespreman” </a:t>
            </a:r>
            <a:b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(potpuno, uglavnom)</a:t>
            </a:r>
            <a:b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70%</a:t>
            </a:r>
          </a:p>
        </p:txBody>
      </p:sp>
      <p:sp>
        <p:nvSpPr>
          <p:cNvPr id="9" name="Line Callout 1 8"/>
          <p:cNvSpPr/>
          <p:nvPr/>
        </p:nvSpPr>
        <p:spPr>
          <a:xfrm flipH="1">
            <a:off x="423063" y="1626411"/>
            <a:ext cx="2895598" cy="1018287"/>
          </a:xfrm>
          <a:prstGeom prst="borderCallout1">
            <a:avLst>
              <a:gd name="adj1" fmla="val 50869"/>
              <a:gd name="adj2" fmla="val -2081"/>
              <a:gd name="adj3" fmla="val 124752"/>
              <a:gd name="adj4" fmla="val -82771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„Spreman” </a:t>
            </a:r>
            <a:b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(potpuno, uglavnom)</a:t>
            </a:r>
            <a:b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26%</a:t>
            </a:r>
          </a:p>
        </p:txBody>
      </p:sp>
    </p:spTree>
    <p:extLst>
      <p:ext uri="{BB962C8B-B14F-4D97-AF65-F5344CB8AC3E}">
        <p14:creationId xmlns:p14="http://schemas.microsoft.com/office/powerpoint/2010/main" val="42863867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0ECDD199-1A89-4901-8F54-F2BE19BEF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08B609B-AADD-49AA-B5DE-6D1D5B8B7539}" type="slidenum">
              <a:rPr lang="hr-HR" smtClean="0">
                <a:latin typeface="Bahnschrift Light" panose="020B0502040204020203" pitchFamily="34" charset="0"/>
              </a:rPr>
              <a:pPr algn="ctr"/>
              <a:t>26</a:t>
            </a:fld>
            <a:endParaRPr lang="hr-HR" dirty="0">
              <a:latin typeface="Bahnschrift Light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3086E73-050D-4181-B6C9-8D8346722DA3}"/>
              </a:ext>
            </a:extLst>
          </p:cNvPr>
          <p:cNvSpPr txBox="1"/>
          <p:nvPr/>
        </p:nvSpPr>
        <p:spPr>
          <a:xfrm>
            <a:off x="850604" y="202844"/>
            <a:ext cx="92919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PERCEPCIJA SPREMNOSTI GRADA SPLITA ZA PRIKUPLJANJE</a:t>
            </a:r>
            <a:b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I RAZVRSTAVANJE OTPADA</a:t>
            </a:r>
            <a:endParaRPr lang="hr-HR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47DAEBAF-0BC1-4674-9DE8-C4412E917483}"/>
              </a:ext>
            </a:extLst>
          </p:cNvPr>
          <p:cNvCxnSpPr/>
          <p:nvPr/>
        </p:nvCxnSpPr>
        <p:spPr>
          <a:xfrm>
            <a:off x="786596" y="348707"/>
            <a:ext cx="0" cy="1170432"/>
          </a:xfrm>
          <a:prstGeom prst="line">
            <a:avLst/>
          </a:prstGeom>
          <a:ln w="57150">
            <a:solidFill>
              <a:srgbClr val="0098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57A0D04-704A-4D38-9E7C-F3D5FCBE10A6}"/>
              </a:ext>
            </a:extLst>
          </p:cNvPr>
          <p:cNvSpPr txBox="1"/>
          <p:nvPr/>
        </p:nvSpPr>
        <p:spPr>
          <a:xfrm>
            <a:off x="-61793" y="202844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16.1.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3D03E38-1E17-4048-9071-5587F9204066}"/>
              </a:ext>
            </a:extLst>
          </p:cNvPr>
          <p:cNvSpPr txBox="1"/>
          <p:nvPr/>
        </p:nvSpPr>
        <p:spPr>
          <a:xfrm>
            <a:off x="850604" y="1033841"/>
            <a:ext cx="110171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b="1" dirty="0">
                <a:latin typeface="Arial" panose="020B0604020202020204" pitchFamily="34" charset="0"/>
                <a:cs typeface="Arial" panose="020B0604020202020204" pitchFamily="34" charset="0"/>
              </a:rPr>
              <a:t>Pitanje: </a:t>
            </a:r>
            <a:r>
              <a:rPr lang="hr-HR" sz="1100" dirty="0">
                <a:latin typeface="Arial" panose="020B0604020202020204" pitchFamily="34" charset="0"/>
                <a:cs typeface="Arial" panose="020B0604020202020204" pitchFamily="34" charset="0"/>
              </a:rPr>
              <a:t>Kako biste ocijenili spremnost grada Splita za prikupljanje i razvrstavanje otpada?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0532063-5DD6-44C2-B34F-AA97F05F0D73}"/>
              </a:ext>
            </a:extLst>
          </p:cNvPr>
          <p:cNvSpPr txBox="1"/>
          <p:nvPr/>
        </p:nvSpPr>
        <p:spPr>
          <a:xfrm>
            <a:off x="5261019" y="644076"/>
            <a:ext cx="4184159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>
            <a:defPPr>
              <a:defRPr lang="sr-Latn-RS"/>
            </a:defPPr>
            <a:lvl1pPr>
              <a:defRPr sz="1000">
                <a:solidFill>
                  <a:schemeClr val="bg2">
                    <a:lumMod val="50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defRPr>
            </a:lvl1pPr>
          </a:lstStyle>
          <a:p>
            <a:r>
              <a:rPr lang="hr-HR" sz="1400" dirty="0">
                <a:solidFill>
                  <a:srgbClr val="00454C"/>
                </a:solidFill>
                <a:latin typeface="Arial" panose="020B0604020202020204" pitchFamily="34" charset="0"/>
              </a:rPr>
              <a:t>Pregled prema spolu, dobi i obrazovanju ispitanika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E42FE5F-4B65-496B-92C2-F19ACC439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53" y="1340716"/>
            <a:ext cx="10725150" cy="414337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BD4FA7D2-BDF2-423E-973D-03F1382CE746}"/>
              </a:ext>
            </a:extLst>
          </p:cNvPr>
          <p:cNvCxnSpPr>
            <a:cxnSpLocks/>
          </p:cNvCxnSpPr>
          <p:nvPr/>
        </p:nvCxnSpPr>
        <p:spPr>
          <a:xfrm>
            <a:off x="3778182" y="1674889"/>
            <a:ext cx="0" cy="3466344"/>
          </a:xfrm>
          <a:prstGeom prst="line">
            <a:avLst/>
          </a:prstGeom>
          <a:ln w="34925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B035C224-D67B-4071-B147-FC427CCED86D}"/>
              </a:ext>
            </a:extLst>
          </p:cNvPr>
          <p:cNvCxnSpPr>
            <a:cxnSpLocks/>
          </p:cNvCxnSpPr>
          <p:nvPr/>
        </p:nvCxnSpPr>
        <p:spPr>
          <a:xfrm>
            <a:off x="5614526" y="1674889"/>
            <a:ext cx="0" cy="3466344"/>
          </a:xfrm>
          <a:prstGeom prst="line">
            <a:avLst/>
          </a:prstGeom>
          <a:ln w="34925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6ADC443-4679-4F85-B180-5B11EF1D99EA}"/>
              </a:ext>
            </a:extLst>
          </p:cNvPr>
          <p:cNvSpPr txBox="1"/>
          <p:nvPr/>
        </p:nvSpPr>
        <p:spPr>
          <a:xfrm>
            <a:off x="4448377" y="1487019"/>
            <a:ext cx="490840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>
            <a:defPPr>
              <a:defRPr lang="sr-Latn-RS"/>
            </a:defPPr>
            <a:lvl1pPr>
              <a:defRPr sz="1000">
                <a:solidFill>
                  <a:schemeClr val="bg2">
                    <a:lumMod val="50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defRPr>
            </a:lvl1pPr>
          </a:lstStyle>
          <a:p>
            <a:r>
              <a:rPr lang="hr-HR" sz="1200" dirty="0">
                <a:solidFill>
                  <a:srgbClr val="00454C"/>
                </a:solidFill>
                <a:latin typeface="Arial" panose="020B0604020202020204" pitchFamily="34" charset="0"/>
              </a:rPr>
              <a:t>Spol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4C4DB81-2D5E-4FE9-A0F1-2FD3AE9325CD}"/>
              </a:ext>
            </a:extLst>
          </p:cNvPr>
          <p:cNvSpPr txBox="1"/>
          <p:nvPr/>
        </p:nvSpPr>
        <p:spPr>
          <a:xfrm>
            <a:off x="7808880" y="1487019"/>
            <a:ext cx="465192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>
            <a:defPPr>
              <a:defRPr lang="sr-Latn-RS"/>
            </a:defPPr>
            <a:lvl1pPr>
              <a:defRPr sz="1000">
                <a:solidFill>
                  <a:schemeClr val="bg2">
                    <a:lumMod val="50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defRPr>
            </a:lvl1pPr>
          </a:lstStyle>
          <a:p>
            <a:r>
              <a:rPr lang="hr-HR" sz="1200" dirty="0">
                <a:solidFill>
                  <a:srgbClr val="00454C"/>
                </a:solidFill>
                <a:latin typeface="Arial" panose="020B0604020202020204" pitchFamily="34" charset="0"/>
              </a:rPr>
              <a:t>Dob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4A7EA1A-66F7-4B7D-AEE0-EBD4E991FB63}"/>
              </a:ext>
            </a:extLst>
          </p:cNvPr>
          <p:cNvSpPr txBox="1"/>
          <p:nvPr/>
        </p:nvSpPr>
        <p:spPr>
          <a:xfrm>
            <a:off x="1772201" y="1479148"/>
            <a:ext cx="1053494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>
            <a:defPPr>
              <a:defRPr lang="sr-Latn-RS"/>
            </a:defPPr>
            <a:lvl1pPr>
              <a:defRPr sz="1000">
                <a:solidFill>
                  <a:schemeClr val="bg2">
                    <a:lumMod val="50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defRPr>
            </a:lvl1pPr>
          </a:lstStyle>
          <a:p>
            <a:r>
              <a:rPr lang="hr-HR" sz="1200" dirty="0">
                <a:solidFill>
                  <a:srgbClr val="00454C"/>
                </a:solidFill>
                <a:latin typeface="Arial" panose="020B0604020202020204" pitchFamily="34" charset="0"/>
              </a:rPr>
              <a:t>Obrazovanje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1653" y="5702182"/>
            <a:ext cx="11239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Bez obzira na promatrana obilježja građana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(spol, dob, obrazovanje) grad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 Split u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većini se percipira 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nespremnim za prikupljanje i razvrstavanje otpada.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6613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0ECDD199-1A89-4901-8F54-F2BE19BEF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08B609B-AADD-49AA-B5DE-6D1D5B8B7539}" type="slidenum">
              <a:rPr lang="hr-HR" smtClean="0">
                <a:latin typeface="Bahnschrift Light" panose="020B0502040204020203" pitchFamily="34" charset="0"/>
              </a:rPr>
              <a:pPr algn="ctr"/>
              <a:t>27</a:t>
            </a:fld>
            <a:endParaRPr lang="hr-HR" dirty="0">
              <a:latin typeface="Bahnschrift Light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3086E73-050D-4181-B6C9-8D8346722DA3}"/>
              </a:ext>
            </a:extLst>
          </p:cNvPr>
          <p:cNvSpPr txBox="1"/>
          <p:nvPr/>
        </p:nvSpPr>
        <p:spPr>
          <a:xfrm>
            <a:off x="850604" y="202844"/>
            <a:ext cx="95840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RAZINA ZABRINUTOSTI GRAĐANA ZA ZDRAVLJE ZBOG STANJA </a:t>
            </a:r>
            <a:b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GOSPODARENJA OTPADOM U SPLITU </a:t>
            </a:r>
            <a:endParaRPr lang="hr-HR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47DAEBAF-0BC1-4674-9DE8-C4412E917483}"/>
              </a:ext>
            </a:extLst>
          </p:cNvPr>
          <p:cNvCxnSpPr/>
          <p:nvPr/>
        </p:nvCxnSpPr>
        <p:spPr>
          <a:xfrm>
            <a:off x="786596" y="348707"/>
            <a:ext cx="0" cy="1170432"/>
          </a:xfrm>
          <a:prstGeom prst="line">
            <a:avLst/>
          </a:prstGeom>
          <a:ln w="57150">
            <a:solidFill>
              <a:srgbClr val="0098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57A0D04-704A-4D38-9E7C-F3D5FCBE10A6}"/>
              </a:ext>
            </a:extLst>
          </p:cNvPr>
          <p:cNvSpPr txBox="1"/>
          <p:nvPr/>
        </p:nvSpPr>
        <p:spPr>
          <a:xfrm>
            <a:off x="185319" y="202844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17.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09B67F8-FC09-4B2B-9126-18E2FA478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285" y="1519139"/>
            <a:ext cx="4933950" cy="46196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BE1379D-CE34-421E-99FF-4D57EBCA3B91}"/>
              </a:ext>
            </a:extLst>
          </p:cNvPr>
          <p:cNvSpPr txBox="1"/>
          <p:nvPr/>
        </p:nvSpPr>
        <p:spPr>
          <a:xfrm>
            <a:off x="915285" y="1008427"/>
            <a:ext cx="110171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r-Latn-RS"/>
            </a:defPPr>
            <a:lvl1pPr>
              <a:defRPr sz="1100">
                <a:solidFill>
                  <a:schemeClr val="accent6">
                    <a:lumMod val="75000"/>
                  </a:schemeClr>
                </a:solidFill>
                <a:latin typeface="Bahnschrift SemiLight" panose="020B0502040204020203" pitchFamily="34" charset="0"/>
                <a:cs typeface="Arial" panose="020B0604020202020204" pitchFamily="34" charset="0"/>
              </a:defRPr>
            </a:lvl1pPr>
          </a:lstStyle>
          <a:p>
            <a:r>
              <a:rPr lang="hr-HR" b="1" dirty="0">
                <a:solidFill>
                  <a:schemeClr val="tx1"/>
                </a:solidFill>
                <a:latin typeface="Arial" panose="020B0604020202020204" pitchFamily="34" charset="0"/>
              </a:rPr>
              <a:t>Pitanje</a:t>
            </a:r>
            <a:r>
              <a:rPr lang="hr-HR" dirty="0">
                <a:solidFill>
                  <a:schemeClr val="tx1"/>
                </a:solidFill>
                <a:latin typeface="Arial" panose="020B0604020202020204" pitchFamily="34" charset="0"/>
              </a:rPr>
              <a:t>: </a:t>
            </a:r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</a:rPr>
              <a:t>U kojoj se mjeri slažete sa sljedeć</a:t>
            </a:r>
            <a:r>
              <a:rPr lang="hr-HR" dirty="0">
                <a:solidFill>
                  <a:schemeClr val="tx1"/>
                </a:solidFill>
                <a:latin typeface="Arial" panose="020B0604020202020204" pitchFamily="34" charset="0"/>
              </a:rPr>
              <a:t>o</a:t>
            </a:r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</a:rPr>
              <a:t>m tvrdnj</a:t>
            </a:r>
            <a:r>
              <a:rPr lang="hr-HR" dirty="0">
                <a:solidFill>
                  <a:schemeClr val="tx1"/>
                </a:solidFill>
                <a:latin typeface="Arial" panose="020B0604020202020204" pitchFamily="34" charset="0"/>
              </a:rPr>
              <a:t>om: „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</a:rPr>
              <a:t>Zabrinut/a sam za svoj zdravlje zbog stanja gospodarenja otpadom u Splitu”</a:t>
            </a:r>
          </a:p>
          <a:p>
            <a:r>
              <a:rPr lang="hr-HR" dirty="0">
                <a:solidFill>
                  <a:schemeClr val="tx1"/>
                </a:solidFill>
                <a:latin typeface="Arial" panose="020B0604020202020204" pitchFamily="34" charset="0"/>
              </a:rPr>
              <a:t>(1) Uopće se ne slažem, (2) Uglavnom se ne slažem, (3) Niti se ne slažem niti slažem, (4) Uglavnom se slažem, (5) U potpunosti se slažem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77923" y="2125515"/>
            <a:ext cx="512187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66% građana manje-više izražava zabrinutost za zdravlje zbog stanja gospodarenja otpadom u Splitu.</a:t>
            </a:r>
          </a:p>
          <a:p>
            <a:endParaRPr lang="hr-H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19% građana manje-više ne dijeli zabrinutost za zdravlje zbog stanja gospodarenja otpadom u Splitu dok je 14% građana, u tom smislu, podijeljeno. </a:t>
            </a:r>
          </a:p>
          <a:p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4231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285" y="1507265"/>
            <a:ext cx="9923510" cy="414512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0ECDD199-1A89-4901-8F54-F2BE19BEF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08B609B-AADD-49AA-B5DE-6D1D5B8B7539}" type="slidenum">
              <a:rPr lang="hr-HR" smtClean="0">
                <a:latin typeface="Bahnschrift Light" panose="020B0502040204020203" pitchFamily="34" charset="0"/>
              </a:rPr>
              <a:pPr algn="ctr"/>
              <a:t>28</a:t>
            </a:fld>
            <a:endParaRPr lang="hr-HR" dirty="0">
              <a:latin typeface="Bahnschrift Light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3086E73-050D-4181-B6C9-8D8346722DA3}"/>
              </a:ext>
            </a:extLst>
          </p:cNvPr>
          <p:cNvSpPr txBox="1"/>
          <p:nvPr/>
        </p:nvSpPr>
        <p:spPr>
          <a:xfrm>
            <a:off x="850604" y="202844"/>
            <a:ext cx="95840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RAZINA ZABRINUTOSTI GRAĐANA ZA ZDRAVLJE ZBOG STANJA </a:t>
            </a:r>
            <a:b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GOSPODARENJA OTPADOM U SPLITU </a:t>
            </a:r>
            <a:endParaRPr lang="hr-HR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47DAEBAF-0BC1-4674-9DE8-C4412E917483}"/>
              </a:ext>
            </a:extLst>
          </p:cNvPr>
          <p:cNvCxnSpPr/>
          <p:nvPr/>
        </p:nvCxnSpPr>
        <p:spPr>
          <a:xfrm>
            <a:off x="786596" y="348707"/>
            <a:ext cx="0" cy="1170432"/>
          </a:xfrm>
          <a:prstGeom prst="line">
            <a:avLst/>
          </a:prstGeom>
          <a:ln w="57150">
            <a:solidFill>
              <a:srgbClr val="0098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57A0D04-704A-4D38-9E7C-F3D5FCBE10A6}"/>
              </a:ext>
            </a:extLst>
          </p:cNvPr>
          <p:cNvSpPr txBox="1"/>
          <p:nvPr/>
        </p:nvSpPr>
        <p:spPr>
          <a:xfrm>
            <a:off x="-34361" y="202844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17.1.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5AEA7AD-A06A-477D-ACDF-590189FB5D2A}"/>
              </a:ext>
            </a:extLst>
          </p:cNvPr>
          <p:cNvSpPr txBox="1"/>
          <p:nvPr/>
        </p:nvSpPr>
        <p:spPr>
          <a:xfrm>
            <a:off x="6735682" y="666674"/>
            <a:ext cx="2709396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>
            <a:defPPr>
              <a:defRPr lang="sr-Latn-RS"/>
            </a:defPPr>
            <a:lvl1pPr>
              <a:defRPr sz="1000">
                <a:solidFill>
                  <a:schemeClr val="bg2">
                    <a:lumMod val="50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defRPr>
            </a:lvl1pPr>
          </a:lstStyle>
          <a:p>
            <a:r>
              <a:rPr lang="hr-HR" sz="1400" dirty="0">
                <a:solidFill>
                  <a:srgbClr val="00454C"/>
                </a:solidFill>
                <a:latin typeface="Arial" panose="020B0604020202020204" pitchFamily="34" charset="0"/>
              </a:rPr>
              <a:t>Pregled prema spolu i ispitanika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B433F650-2EA3-40C5-806C-A2DB365D35AE}"/>
              </a:ext>
            </a:extLst>
          </p:cNvPr>
          <p:cNvCxnSpPr>
            <a:cxnSpLocks/>
          </p:cNvCxnSpPr>
          <p:nvPr/>
        </p:nvCxnSpPr>
        <p:spPr>
          <a:xfrm>
            <a:off x="3872867" y="1726437"/>
            <a:ext cx="0" cy="3466344"/>
          </a:xfrm>
          <a:prstGeom prst="line">
            <a:avLst/>
          </a:prstGeom>
          <a:ln w="34925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8B1247B-FA1E-4446-8513-0AC831BF3421}"/>
              </a:ext>
            </a:extLst>
          </p:cNvPr>
          <p:cNvSpPr txBox="1"/>
          <p:nvPr/>
        </p:nvSpPr>
        <p:spPr>
          <a:xfrm>
            <a:off x="2412887" y="1726437"/>
            <a:ext cx="490840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>
            <a:defPPr>
              <a:defRPr lang="sr-Latn-RS"/>
            </a:defPPr>
            <a:lvl1pPr>
              <a:defRPr sz="1000">
                <a:solidFill>
                  <a:schemeClr val="bg2">
                    <a:lumMod val="50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defRPr>
            </a:lvl1pPr>
          </a:lstStyle>
          <a:p>
            <a:r>
              <a:rPr lang="hr-HR" sz="1200" dirty="0">
                <a:solidFill>
                  <a:srgbClr val="00454C"/>
                </a:solidFill>
                <a:latin typeface="Arial" panose="020B0604020202020204" pitchFamily="34" charset="0"/>
              </a:rPr>
              <a:t>Spol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EF350E5-8135-43C3-8F9B-B50DE81CFB99}"/>
              </a:ext>
            </a:extLst>
          </p:cNvPr>
          <p:cNvSpPr txBox="1"/>
          <p:nvPr/>
        </p:nvSpPr>
        <p:spPr>
          <a:xfrm>
            <a:off x="6733204" y="1726437"/>
            <a:ext cx="1053494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>
            <a:defPPr>
              <a:defRPr lang="sr-Latn-RS"/>
            </a:defPPr>
            <a:lvl1pPr>
              <a:defRPr sz="1000">
                <a:solidFill>
                  <a:schemeClr val="bg2">
                    <a:lumMod val="50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defRPr>
            </a:lvl1pPr>
          </a:lstStyle>
          <a:p>
            <a:r>
              <a:rPr lang="hr-HR" sz="1200" dirty="0">
                <a:solidFill>
                  <a:srgbClr val="00454C"/>
                </a:solidFill>
                <a:latin typeface="Arial" panose="020B0604020202020204" pitchFamily="34" charset="0"/>
              </a:rPr>
              <a:t>Obrazovanje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14560F0-E679-4CC6-9A22-A5B4703AB61D}"/>
              </a:ext>
            </a:extLst>
          </p:cNvPr>
          <p:cNvSpPr txBox="1"/>
          <p:nvPr/>
        </p:nvSpPr>
        <p:spPr>
          <a:xfrm>
            <a:off x="915285" y="1008427"/>
            <a:ext cx="110171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r-Latn-RS"/>
            </a:defPPr>
            <a:lvl1pPr>
              <a:defRPr sz="1100">
                <a:solidFill>
                  <a:schemeClr val="accent6">
                    <a:lumMod val="75000"/>
                  </a:schemeClr>
                </a:solidFill>
                <a:latin typeface="Bahnschrift SemiLight" panose="020B0502040204020203" pitchFamily="34" charset="0"/>
                <a:cs typeface="Arial" panose="020B0604020202020204" pitchFamily="34" charset="0"/>
              </a:defRPr>
            </a:lvl1pPr>
          </a:lstStyle>
          <a:p>
            <a:r>
              <a:rPr lang="hr-HR" b="1" dirty="0">
                <a:solidFill>
                  <a:schemeClr val="tx1"/>
                </a:solidFill>
                <a:latin typeface="Arial" panose="020B0604020202020204" pitchFamily="34" charset="0"/>
              </a:rPr>
              <a:t>Pitanje</a:t>
            </a:r>
            <a:r>
              <a:rPr lang="hr-HR" dirty="0">
                <a:solidFill>
                  <a:schemeClr val="tx1"/>
                </a:solidFill>
                <a:latin typeface="Arial" panose="020B0604020202020204" pitchFamily="34" charset="0"/>
              </a:rPr>
              <a:t>: </a:t>
            </a:r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</a:rPr>
              <a:t>U kojoj se mjeri slažete sa sljedeć</a:t>
            </a:r>
            <a:r>
              <a:rPr lang="hr-HR" dirty="0">
                <a:solidFill>
                  <a:schemeClr val="tx1"/>
                </a:solidFill>
                <a:latin typeface="Arial" panose="020B0604020202020204" pitchFamily="34" charset="0"/>
              </a:rPr>
              <a:t>o</a:t>
            </a:r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</a:rPr>
              <a:t>m tvrdnj</a:t>
            </a:r>
            <a:r>
              <a:rPr lang="hr-HR" dirty="0">
                <a:solidFill>
                  <a:schemeClr val="tx1"/>
                </a:solidFill>
                <a:latin typeface="Arial" panose="020B0604020202020204" pitchFamily="34" charset="0"/>
              </a:rPr>
              <a:t>om: „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</a:rPr>
              <a:t>Zabrinut/a sam za svoj zdravlje zbog stanja gospodarenja otpadom u Splitu”</a:t>
            </a:r>
          </a:p>
          <a:p>
            <a:r>
              <a:rPr lang="hr-HR" dirty="0">
                <a:solidFill>
                  <a:schemeClr val="tx1"/>
                </a:solidFill>
                <a:latin typeface="Arial" panose="020B0604020202020204" pitchFamily="34" charset="0"/>
              </a:rPr>
              <a:t>(1) Uopće se ne slažem, (2) Uglavnom se ne slažem, (3) Niti se ne slažem niti slažem, (4) Uglavnom se slažem, (5) U potpunosti se slažem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1653" y="5729661"/>
            <a:ext cx="112394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Bez obzira na promatrana obilježja građana (spol, dob), u svim skupinama, više je onih građana koji izražavaju zabrinutost zbog stanja gospodarenja otpadom u Splitu. 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Žene izražavaju veću zabrinutost u odnosu na muške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kao i 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„najmlađi”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ispitanici (18 do 29) 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u odnosu na ostale dobne skupine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26740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2AFF90B0-585E-4D72-B3CD-A24F55DA37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0" r="2973"/>
          <a:stretch/>
        </p:blipFill>
        <p:spPr>
          <a:xfrm>
            <a:off x="0" y="0"/>
            <a:ext cx="9049997" cy="6858000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452778B1-8B63-4E3C-B44B-0F302CCD4CD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30" y="6455334"/>
            <a:ext cx="1936219" cy="402665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2E229501-C699-44F6-AD5F-51A62E1DF71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87426" y="783941"/>
            <a:ext cx="2395057" cy="1717212"/>
          </a:xfrm>
          <a:prstGeom prst="rect">
            <a:avLst/>
          </a:prstGeom>
        </p:spPr>
      </p:pic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xmlns="" id="{06B4F33B-7383-47A2-95D5-0012B2361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4382" y="6494707"/>
            <a:ext cx="667617" cy="365125"/>
          </a:xfrm>
        </p:spPr>
        <p:txBody>
          <a:bodyPr/>
          <a:lstStyle/>
          <a:p>
            <a:pPr algn="ctr"/>
            <a:fld id="{C08B609B-AADD-49AA-B5DE-6D1D5B8B7539}" type="slidenum">
              <a:rPr lang="hr-HR" smtClean="0">
                <a:latin typeface="Bahnschrift Light" panose="020B0502040204020203" pitchFamily="34" charset="0"/>
              </a:rPr>
              <a:pPr algn="ctr"/>
              <a:t>29</a:t>
            </a:fld>
            <a:endParaRPr lang="hr-HR" dirty="0"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267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0" y="0"/>
            <a:ext cx="11524382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0ECDD199-1A89-4901-8F54-F2BE19BEF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08B609B-AADD-49AA-B5DE-6D1D5B8B7539}" type="slidenum">
              <a:rPr lang="hr-HR" smtClean="0">
                <a:latin typeface="Bahnschrift Light" panose="020B0502040204020203" pitchFamily="34" charset="0"/>
              </a:rPr>
              <a:pPr algn="ctr"/>
              <a:t>3</a:t>
            </a:fld>
            <a:endParaRPr lang="hr-HR" dirty="0">
              <a:latin typeface="Bahnschrift Light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0371" y="1344889"/>
            <a:ext cx="994504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700" b="1" dirty="0">
                <a:latin typeface="Arial" panose="020B0604020202020204" pitchFamily="34" charset="0"/>
                <a:cs typeface="Arial" panose="020B0604020202020204" pitchFamily="34" charset="0"/>
              </a:rPr>
              <a:t>Većina građana nije čula za projekt „Otpad nije smeće”</a:t>
            </a:r>
            <a:r>
              <a:rPr lang="hr-HR" sz="1700" dirty="0">
                <a:latin typeface="Arial" panose="020B0604020202020204" pitchFamily="34" charset="0"/>
                <a:cs typeface="Arial" panose="020B0604020202020204" pitchFamily="34" charset="0"/>
              </a:rPr>
              <a:t> pri čemu je u najmlađoj dobnoj skupini (18-29g.) najviše onih koji su nisu čuli za projekt.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57010" y="2145031"/>
            <a:ext cx="994504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700" dirty="0">
                <a:latin typeface="Arial" panose="020B0604020202020204" pitchFamily="34" charset="0"/>
                <a:cs typeface="Arial" panose="020B0604020202020204" pitchFamily="34" charset="0"/>
              </a:rPr>
              <a:t>Gotovo da i ne postoji dvojba o </a:t>
            </a:r>
            <a:r>
              <a:rPr lang="hr-HR" sz="1700" b="1" dirty="0">
                <a:latin typeface="Arial" panose="020B0604020202020204" pitchFamily="34" charset="0"/>
                <a:cs typeface="Arial" panose="020B0604020202020204" pitchFamily="34" charset="0"/>
              </a:rPr>
              <a:t>negativnom utjecaju kućanskog otpada na okoliš, </a:t>
            </a:r>
            <a:br>
              <a:rPr lang="hr-HR" sz="1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1700" b="1" dirty="0">
                <a:latin typeface="Arial" panose="020B0604020202020204" pitchFamily="34" charset="0"/>
                <a:cs typeface="Arial" panose="020B0604020202020204" pitchFamily="34" charset="0"/>
              </a:rPr>
              <a:t>negativnom utjecaju</a:t>
            </a:r>
            <a:r>
              <a:rPr lang="hr-HR" sz="1700" dirty="0">
                <a:latin typeface="Arial" panose="020B0604020202020204" pitchFamily="34" charset="0"/>
                <a:cs typeface="Arial" panose="020B0604020202020204" pitchFamily="34" charset="0"/>
              </a:rPr>
              <a:t> gomilanja otpada </a:t>
            </a:r>
            <a:r>
              <a:rPr lang="hr-HR" sz="1700" b="1" dirty="0">
                <a:latin typeface="Arial" panose="020B0604020202020204" pitchFamily="34" charset="0"/>
                <a:cs typeface="Arial" panose="020B0604020202020204" pitchFamily="34" charset="0"/>
              </a:rPr>
              <a:t>na zdravlje</a:t>
            </a:r>
            <a:r>
              <a:rPr lang="hr-HR" sz="17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hr-HR" sz="1700" b="1" dirty="0">
                <a:latin typeface="Arial" panose="020B0604020202020204" pitchFamily="34" charset="0"/>
                <a:cs typeface="Arial" panose="020B0604020202020204" pitchFamily="34" charset="0"/>
              </a:rPr>
              <a:t>klimatske promjene</a:t>
            </a:r>
            <a:r>
              <a:rPr lang="hr-HR" sz="17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57010" y="2937861"/>
            <a:ext cx="994504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700" dirty="0">
                <a:latin typeface="Arial" panose="020B0604020202020204" pitchFamily="34" charset="0"/>
                <a:cs typeface="Arial" panose="020B0604020202020204" pitchFamily="34" charset="0"/>
              </a:rPr>
              <a:t>Izvjestan je visok udio slaganja oko stava kako je </a:t>
            </a:r>
            <a:r>
              <a:rPr lang="hr-HR" sz="1700" b="1" dirty="0">
                <a:latin typeface="Arial" panose="020B0604020202020204" pitchFamily="34" charset="0"/>
                <a:cs typeface="Arial" panose="020B0604020202020204" pitchFamily="34" charset="0"/>
              </a:rPr>
              <a:t>otpad vrijedna sirovina</a:t>
            </a:r>
            <a:r>
              <a:rPr lang="hr-HR" sz="1700" dirty="0">
                <a:latin typeface="Arial" panose="020B0604020202020204" pitchFamily="34" charset="0"/>
                <a:cs typeface="Arial" panose="020B0604020202020204" pitchFamily="34" charset="0"/>
              </a:rPr>
              <a:t> koju je moguće ponovno koristiti čime se istovremeno štede prirodni resursi.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57010" y="3724956"/>
            <a:ext cx="994504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700" dirty="0">
                <a:latin typeface="Arial" panose="020B0604020202020204" pitchFamily="34" charset="0"/>
                <a:cs typeface="Arial" panose="020B0604020202020204" pitchFamily="34" charset="0"/>
              </a:rPr>
              <a:t>Izvjestan je i visok stupanj slaganja sa stavom kako </a:t>
            </a:r>
            <a:r>
              <a:rPr lang="hr-HR" sz="1700" b="1" dirty="0">
                <a:latin typeface="Arial" panose="020B0604020202020204" pitchFamily="34" charset="0"/>
                <a:cs typeface="Arial" panose="020B0604020202020204" pitchFamily="34" charset="0"/>
              </a:rPr>
              <a:t>nepropisno odlaganje otpada treba kažnjavati.</a:t>
            </a:r>
            <a:r>
              <a:rPr lang="hr-HR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57010" y="4303199"/>
            <a:ext cx="99450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700" dirty="0">
                <a:latin typeface="Arial" panose="020B0604020202020204" pitchFamily="34" charset="0"/>
                <a:cs typeface="Arial" panose="020B0604020202020204" pitchFamily="34" charset="0"/>
              </a:rPr>
              <a:t>Iako građani s jedne strane procjenjuju kako u prosjeku vrlo dobro poznaju pravila odvajanja otpada, u većini s druge strane </a:t>
            </a:r>
            <a:r>
              <a:rPr lang="hr-HR" sz="1700" b="1" dirty="0">
                <a:latin typeface="Arial" panose="020B0604020202020204" pitchFamily="34" charset="0"/>
                <a:cs typeface="Arial" panose="020B0604020202020204" pitchFamily="34" charset="0"/>
              </a:rPr>
              <a:t>nisu informirani o lokacijama zelenih otoka, reciklažnog dvorišta</a:t>
            </a:r>
            <a:r>
              <a:rPr lang="hr-HR" sz="1700" dirty="0">
                <a:latin typeface="Arial" panose="020B0604020202020204" pitchFamily="34" charset="0"/>
                <a:cs typeface="Arial" panose="020B0604020202020204" pitchFamily="34" charset="0"/>
              </a:rPr>
              <a:t> odnosno lokacijama na kojima trenutno „mogu primjeniti” poznavanje pravila odvajanja otpada. </a:t>
            </a:r>
          </a:p>
          <a:p>
            <a:endParaRPr lang="hr-H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700" dirty="0">
                <a:latin typeface="Arial" panose="020B0604020202020204" pitchFamily="34" charset="0"/>
                <a:cs typeface="Arial" panose="020B0604020202020204" pitchFamily="34" charset="0"/>
              </a:rPr>
              <a:t>Navike odvajanja otkrivaju kako im </a:t>
            </a:r>
            <a:r>
              <a:rPr lang="hr-HR" sz="1700" b="1" dirty="0">
                <a:latin typeface="Arial" panose="020B0604020202020204" pitchFamily="34" charset="0"/>
                <a:cs typeface="Arial" panose="020B0604020202020204" pitchFamily="34" charset="0"/>
              </a:rPr>
              <a:t>veliki izazov predstavlja odlaganje građevinskog otpada, lijekova, tekućih pakiranja/tetrapaka, bio-otpada, a ponajviše ulja</a:t>
            </a:r>
            <a:r>
              <a:rPr lang="hr-HR" sz="1700" dirty="0">
                <a:latin typeface="Arial" panose="020B0604020202020204" pitchFamily="34" charset="0"/>
                <a:cs typeface="Arial" panose="020B0604020202020204" pitchFamily="34" charset="0"/>
              </a:rPr>
              <a:t> koje iznimno značajan udio građana uopće ne odvaja.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3086E73-050D-4181-B6C9-8D8346722DA3}"/>
              </a:ext>
            </a:extLst>
          </p:cNvPr>
          <p:cNvSpPr txBox="1"/>
          <p:nvPr/>
        </p:nvSpPr>
        <p:spPr>
          <a:xfrm>
            <a:off x="850604" y="202844"/>
            <a:ext cx="33327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400" dirty="0">
                <a:latin typeface="Arial" panose="020B0604020202020204" pitchFamily="34" charset="0"/>
                <a:cs typeface="Arial" panose="020B0604020202020204" pitchFamily="34" charset="0"/>
              </a:rPr>
              <a:t>SAŽETAK </a:t>
            </a:r>
            <a:r>
              <a:rPr lang="hr-HR" sz="4400" baseline="40000" dirty="0"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C3143CDC-442A-429F-A6E6-12F05F6080EE}"/>
              </a:ext>
            </a:extLst>
          </p:cNvPr>
          <p:cNvSpPr/>
          <p:nvPr/>
        </p:nvSpPr>
        <p:spPr>
          <a:xfrm>
            <a:off x="558317" y="1440174"/>
            <a:ext cx="489392" cy="497402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CBD65247-3A4D-4929-93C4-B5C0BC0F94E7}"/>
              </a:ext>
            </a:extLst>
          </p:cNvPr>
          <p:cNvSpPr/>
          <p:nvPr/>
        </p:nvSpPr>
        <p:spPr>
          <a:xfrm>
            <a:off x="558317" y="2215954"/>
            <a:ext cx="489392" cy="497402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BB173C5C-CA73-4336-938C-9455FE5A46E3}"/>
              </a:ext>
            </a:extLst>
          </p:cNvPr>
          <p:cNvSpPr/>
          <p:nvPr/>
        </p:nvSpPr>
        <p:spPr>
          <a:xfrm>
            <a:off x="558317" y="2991734"/>
            <a:ext cx="489392" cy="497402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C99AF846-E0BB-4F93-9C88-D116A6A14319}"/>
              </a:ext>
            </a:extLst>
          </p:cNvPr>
          <p:cNvSpPr/>
          <p:nvPr/>
        </p:nvSpPr>
        <p:spPr>
          <a:xfrm>
            <a:off x="558317" y="3647243"/>
            <a:ext cx="489392" cy="497402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8638223A-F1C2-41E7-B585-1CF63CA9BC18}"/>
              </a:ext>
            </a:extLst>
          </p:cNvPr>
          <p:cNvSpPr/>
          <p:nvPr/>
        </p:nvSpPr>
        <p:spPr>
          <a:xfrm>
            <a:off x="558317" y="4348411"/>
            <a:ext cx="489392" cy="497402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77DB67E3-172D-4457-A204-AF6739894A0D}"/>
              </a:ext>
            </a:extLst>
          </p:cNvPr>
          <p:cNvSpPr/>
          <p:nvPr/>
        </p:nvSpPr>
        <p:spPr>
          <a:xfrm>
            <a:off x="558317" y="5506651"/>
            <a:ext cx="489392" cy="497402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4223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0" y="0"/>
            <a:ext cx="11524382" cy="6859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0ECDD199-1A89-4901-8F54-F2BE19BEF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08B609B-AADD-49AA-B5DE-6D1D5B8B7539}" type="slidenum">
              <a:rPr lang="hr-HR" smtClean="0">
                <a:latin typeface="Bahnschrift Light" panose="020B0502040204020203" pitchFamily="34" charset="0"/>
              </a:rPr>
              <a:pPr algn="ctr"/>
              <a:t>4</a:t>
            </a:fld>
            <a:endParaRPr lang="hr-HR" dirty="0">
              <a:latin typeface="Bahnschrift Light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3086E73-050D-4181-B6C9-8D8346722DA3}"/>
              </a:ext>
            </a:extLst>
          </p:cNvPr>
          <p:cNvSpPr txBox="1"/>
          <p:nvPr/>
        </p:nvSpPr>
        <p:spPr>
          <a:xfrm>
            <a:off x="850604" y="202844"/>
            <a:ext cx="33327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r-Latn-RS"/>
            </a:defPPr>
            <a:lvl1pPr>
              <a:defRPr sz="4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SAŽETAK </a:t>
            </a:r>
            <a:r>
              <a:rPr lang="hr-HR" baseline="40000" dirty="0"/>
              <a:t>(2)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47044" y="2371939"/>
            <a:ext cx="994504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700" dirty="0">
                <a:latin typeface="Arial" panose="020B0604020202020204" pitchFamily="34" charset="0"/>
                <a:cs typeface="Arial" panose="020B0604020202020204" pitchFamily="34" charset="0"/>
              </a:rPr>
              <a:t>Građani ističu kako </a:t>
            </a:r>
            <a:r>
              <a:rPr lang="hr-HR" sz="1700" b="1" dirty="0">
                <a:latin typeface="Arial" panose="020B0604020202020204" pitchFamily="34" charset="0"/>
                <a:cs typeface="Arial" panose="020B0604020202020204" pitchFamily="34" charset="0"/>
              </a:rPr>
              <a:t>u Gradu Splitu ne postoje uvjeti za potpuno odvajanje otpada</a:t>
            </a:r>
            <a:r>
              <a:rPr lang="hr-HR" sz="1700" dirty="0">
                <a:latin typeface="Arial" panose="020B0604020202020204" pitchFamily="34" charset="0"/>
                <a:cs typeface="Arial" panose="020B0604020202020204" pitchFamily="34" charset="0"/>
              </a:rPr>
              <a:t> pri čemu </a:t>
            </a:r>
            <a:r>
              <a:rPr lang="hr-HR" sz="1700" b="1" dirty="0">
                <a:latin typeface="Arial" panose="020B0604020202020204" pitchFamily="34" charset="0"/>
                <a:cs typeface="Arial" panose="020B0604020202020204" pitchFamily="34" charset="0"/>
              </a:rPr>
              <a:t>Čistoću Split</a:t>
            </a:r>
            <a:r>
              <a:rPr lang="hr-HR" sz="1700" dirty="0">
                <a:latin typeface="Arial" panose="020B0604020202020204" pitchFamily="34" charset="0"/>
                <a:cs typeface="Arial" panose="020B0604020202020204" pitchFamily="34" charset="0"/>
              </a:rPr>
              <a:t>, a onda i </a:t>
            </a:r>
            <a:r>
              <a:rPr lang="hr-HR" sz="1700" b="1" dirty="0">
                <a:latin typeface="Arial" panose="020B0604020202020204" pitchFamily="34" charset="0"/>
                <a:cs typeface="Arial" panose="020B0604020202020204" pitchFamily="34" charset="0"/>
              </a:rPr>
              <a:t>Grad Split </a:t>
            </a:r>
            <a:r>
              <a:rPr lang="hr-HR" sz="1700" dirty="0">
                <a:latin typeface="Arial" panose="020B0604020202020204" pitchFamily="34" charset="0"/>
                <a:cs typeface="Arial" panose="020B0604020202020204" pitchFamily="34" charset="0"/>
              </a:rPr>
              <a:t>smatraju </a:t>
            </a:r>
            <a:r>
              <a:rPr lang="hr-HR" sz="1700" b="1" dirty="0">
                <a:latin typeface="Arial" panose="020B0604020202020204" pitchFamily="34" charset="0"/>
                <a:cs typeface="Arial" panose="020B0604020202020204" pitchFamily="34" charset="0"/>
              </a:rPr>
              <a:t>najodgovornijim subjektima</a:t>
            </a:r>
            <a:r>
              <a:rPr lang="hr-HR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700" b="1" dirty="0">
                <a:latin typeface="Arial" panose="020B0604020202020204" pitchFamily="34" charset="0"/>
                <a:cs typeface="Arial" panose="020B0604020202020204" pitchFamily="34" charset="0"/>
              </a:rPr>
              <a:t>za uspjeh</a:t>
            </a:r>
            <a:r>
              <a:rPr lang="hr-HR" sz="1700" dirty="0">
                <a:latin typeface="Arial" panose="020B0604020202020204" pitchFamily="34" charset="0"/>
                <a:cs typeface="Arial" panose="020B0604020202020204" pitchFamily="34" charset="0"/>
              </a:rPr>
              <a:t> projekta razvrstavanja otpada u Gradu.</a:t>
            </a:r>
          </a:p>
          <a:p>
            <a:endParaRPr lang="hr-H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700" dirty="0">
                <a:latin typeface="Arial" panose="020B0604020202020204" pitchFamily="34" charset="0"/>
                <a:cs typeface="Arial" panose="020B0604020202020204" pitchFamily="34" charset="0"/>
              </a:rPr>
              <a:t>Nemaleni dio građana svjestan je činjenice kako sam </a:t>
            </a:r>
            <a:r>
              <a:rPr lang="hr-HR" sz="1700" b="1" dirty="0">
                <a:latin typeface="Arial" panose="020B0604020202020204" pitchFamily="34" charset="0"/>
                <a:cs typeface="Arial" panose="020B0604020202020204" pitchFamily="34" charset="0"/>
              </a:rPr>
              <a:t>uspjeh projekta</a:t>
            </a:r>
            <a:r>
              <a:rPr lang="hr-HR" sz="1700" dirty="0">
                <a:latin typeface="Arial" panose="020B0604020202020204" pitchFamily="34" charset="0"/>
                <a:cs typeface="Arial" panose="020B0604020202020204" pitchFamily="34" charset="0"/>
              </a:rPr>
              <a:t> razvrstavanja </a:t>
            </a:r>
            <a:r>
              <a:rPr lang="hr-HR" sz="1700" b="1" dirty="0">
                <a:latin typeface="Arial" panose="020B0604020202020204" pitchFamily="34" charset="0"/>
                <a:cs typeface="Arial" panose="020B0604020202020204" pitchFamily="34" charset="0"/>
              </a:rPr>
              <a:t>otpada ovisi i o suradnji, motiviranosti odnosno ponašanju građana</a:t>
            </a:r>
            <a:r>
              <a:rPr lang="hr-HR" sz="17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hr-H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700" dirty="0">
                <a:latin typeface="Arial" panose="020B0604020202020204" pitchFamily="34" charset="0"/>
                <a:cs typeface="Arial" panose="020B0604020202020204" pitchFamily="34" charset="0"/>
              </a:rPr>
              <a:t>Prevladava mišljenje kako je </a:t>
            </a:r>
            <a:r>
              <a:rPr lang="hr-HR" sz="1700" b="1" dirty="0">
                <a:latin typeface="Arial" panose="020B0604020202020204" pitchFamily="34" charset="0"/>
                <a:cs typeface="Arial" panose="020B0604020202020204" pitchFamily="34" charset="0"/>
              </a:rPr>
              <a:t>Grad trenutno nespreman za prikupljanje i razvrstavanje otpada</a:t>
            </a:r>
            <a:r>
              <a:rPr lang="hr-HR" sz="17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47044" y="4677441"/>
            <a:ext cx="994504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700" dirty="0">
                <a:latin typeface="Arial" panose="020B0604020202020204" pitchFamily="34" charset="0"/>
                <a:cs typeface="Arial" panose="020B0604020202020204" pitchFamily="34" charset="0"/>
              </a:rPr>
              <a:t>Kod značajnog dijela građana postoji </a:t>
            </a:r>
            <a:r>
              <a:rPr lang="hr-HR" sz="1700" b="1" dirty="0">
                <a:latin typeface="Arial" panose="020B0604020202020204" pitchFamily="34" charset="0"/>
                <a:cs typeface="Arial" panose="020B0604020202020204" pitchFamily="34" charset="0"/>
              </a:rPr>
              <a:t>zabrinutost za vlastito zdravlje zbog </a:t>
            </a:r>
            <a:r>
              <a:rPr lang="pl-PL" sz="1700" b="1" dirty="0">
                <a:latin typeface="Arial" panose="020B0604020202020204" pitchFamily="34" charset="0"/>
                <a:cs typeface="Arial" panose="020B0604020202020204" pitchFamily="34" charset="0"/>
              </a:rPr>
              <a:t>stanja gospodarenja otpadom u Splitu</a:t>
            </a: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hr-HR" sz="17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75304" y="1237351"/>
            <a:ext cx="994504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700" dirty="0">
                <a:latin typeface="Arial" panose="020B0604020202020204" pitchFamily="34" charset="0"/>
                <a:cs typeface="Arial" panose="020B0604020202020204" pitchFamily="34" charset="0"/>
              </a:rPr>
              <a:t>Od (ponuđenih) aktivnosti kojima na direktan način pokazuju odgovornost prema okolišu </a:t>
            </a:r>
            <a:r>
              <a:rPr lang="hr-HR" sz="1700" b="1" dirty="0">
                <a:latin typeface="Arial" panose="020B0604020202020204" pitchFamily="34" charset="0"/>
                <a:cs typeface="Arial" panose="020B0604020202020204" pitchFamily="34" charset="0"/>
              </a:rPr>
              <a:t>najzastupljenije </a:t>
            </a:r>
            <a:r>
              <a:rPr lang="hr-HR" sz="1700" dirty="0"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hr-HR" sz="1700" b="1" dirty="0">
                <a:latin typeface="Arial" panose="020B0604020202020204" pitchFamily="34" charset="0"/>
                <a:cs typeface="Arial" panose="020B0604020202020204" pitchFamily="34" charset="0"/>
              </a:rPr>
              <a:t>nebacanje otpada u okoliš</a:t>
            </a:r>
            <a:r>
              <a:rPr lang="hr-HR" sz="1700" dirty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hr-HR" sz="1700" b="1" dirty="0">
                <a:latin typeface="Arial" panose="020B0604020202020204" pitchFamily="34" charset="0"/>
                <a:cs typeface="Arial" panose="020B0604020202020204" pitchFamily="34" charset="0"/>
              </a:rPr>
              <a:t>najmanje kupnja/korištenje stvari od recikliranih/okolišno prihvatljivih materijala</a:t>
            </a:r>
            <a:r>
              <a:rPr lang="hr-HR" sz="17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3B14BDE7-99CE-4B49-9559-25057F9702EC}"/>
              </a:ext>
            </a:extLst>
          </p:cNvPr>
          <p:cNvSpPr/>
          <p:nvPr/>
        </p:nvSpPr>
        <p:spPr>
          <a:xfrm>
            <a:off x="541791" y="1330446"/>
            <a:ext cx="489392" cy="497402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531B4FF0-549C-4DB2-A395-E2328491B19E}"/>
              </a:ext>
            </a:extLst>
          </p:cNvPr>
          <p:cNvSpPr/>
          <p:nvPr/>
        </p:nvSpPr>
        <p:spPr>
          <a:xfrm>
            <a:off x="541791" y="2470398"/>
            <a:ext cx="489392" cy="497402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4AE71E33-3AF2-445C-8232-C2F344A56E08}"/>
              </a:ext>
            </a:extLst>
          </p:cNvPr>
          <p:cNvSpPr/>
          <p:nvPr/>
        </p:nvSpPr>
        <p:spPr>
          <a:xfrm>
            <a:off x="541791" y="3356824"/>
            <a:ext cx="489392" cy="497402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2E361350-4508-4175-B27A-E392103E344B}"/>
              </a:ext>
            </a:extLst>
          </p:cNvPr>
          <p:cNvSpPr/>
          <p:nvPr/>
        </p:nvSpPr>
        <p:spPr>
          <a:xfrm>
            <a:off x="541791" y="4768160"/>
            <a:ext cx="489392" cy="497402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8572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13DBDE36-4B29-4AD2-8970-F6ECFF6FE73D}"/>
              </a:ext>
            </a:extLst>
          </p:cNvPr>
          <p:cNvSpPr txBox="1"/>
          <p:nvPr/>
        </p:nvSpPr>
        <p:spPr>
          <a:xfrm>
            <a:off x="850604" y="202844"/>
            <a:ext cx="87271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400" dirty="0">
                <a:latin typeface="Arial" panose="020B0604020202020204" pitchFamily="34" charset="0"/>
                <a:cs typeface="Arial" panose="020B0604020202020204" pitchFamily="34" charset="0"/>
              </a:rPr>
              <a:t>METODOLOGIJA ISTRAŽIVANJA</a:t>
            </a:r>
            <a:endParaRPr lang="hr-HR" sz="4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CF4F43A-0CA7-4067-B0BB-F0AD61D78E87}"/>
              </a:ext>
            </a:extLst>
          </p:cNvPr>
          <p:cNvSpPr txBox="1">
            <a:spLocks/>
          </p:cNvSpPr>
          <p:nvPr/>
        </p:nvSpPr>
        <p:spPr>
          <a:xfrm>
            <a:off x="850604" y="1195063"/>
            <a:ext cx="10583923" cy="54682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just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just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just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just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just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hr-HR" sz="1600" b="1" dirty="0">
                <a:solidFill>
                  <a:srgbClr val="00A6B8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Ciljevi istraživanja</a:t>
            </a:r>
          </a:p>
          <a:p>
            <a:pPr marL="0" indent="0" algn="l">
              <a:lnSpc>
                <a:spcPct val="100000"/>
              </a:lnSpc>
              <a:spcBef>
                <a:spcPts val="600"/>
              </a:spcBef>
              <a:buNone/>
            </a:pPr>
            <a:r>
              <a:rPr lang="hr-HR" dirty="0"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Utvrditi polazišnu razinu informiranosti, upoznatosti i navika ponašanja stanovnika grada Splita u području gospodarenja otpadom.</a:t>
            </a:r>
            <a:r>
              <a:rPr lang="hr-HR" sz="2000" dirty="0"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/>
            </a:r>
            <a:br>
              <a:rPr lang="hr-HR" sz="2000" dirty="0"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</a:br>
            <a:r>
              <a:rPr lang="hr-HR" sz="500" dirty="0"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/>
            </a:r>
            <a:br>
              <a:rPr lang="hr-HR" sz="500" dirty="0"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</a:br>
            <a:r>
              <a:rPr lang="hr-HR" sz="1600" b="1" dirty="0">
                <a:solidFill>
                  <a:srgbClr val="00A6B8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Metoda prikupljanja podataka</a:t>
            </a:r>
          </a:p>
          <a:p>
            <a:pPr marL="0" indent="0" algn="l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hr-HR" dirty="0"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Kompjuterski potpomognuto telefonsko intervjuiranje (CATI)</a:t>
            </a:r>
          </a:p>
          <a:p>
            <a:pPr marL="0" indent="0" algn="l">
              <a:lnSpc>
                <a:spcPct val="100000"/>
              </a:lnSpc>
              <a:spcBef>
                <a:spcPts val="600"/>
              </a:spcBef>
              <a:buNone/>
            </a:pPr>
            <a:r>
              <a:rPr lang="hr-HR" sz="500" dirty="0"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/>
            </a:r>
            <a:br>
              <a:rPr lang="hr-HR" sz="500" dirty="0"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</a:br>
            <a:r>
              <a:rPr lang="hr-HR" sz="1600" b="1" dirty="0">
                <a:solidFill>
                  <a:srgbClr val="00A6B8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Vremensko razdoblje prikupljanja podataka</a:t>
            </a:r>
          </a:p>
          <a:p>
            <a:pPr marL="0" indent="0" algn="l">
              <a:lnSpc>
                <a:spcPct val="100000"/>
              </a:lnSpc>
              <a:spcBef>
                <a:spcPts val="600"/>
              </a:spcBef>
              <a:buNone/>
            </a:pPr>
            <a:r>
              <a:rPr lang="hr-HR" dirty="0"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Istraživanje je provedeno u razdbolju od 5 do 10. ožujka 2019.</a:t>
            </a:r>
            <a:br>
              <a:rPr lang="hr-HR" dirty="0"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</a:br>
            <a:r>
              <a:rPr lang="hr-HR" dirty="0"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Riječ je o prvom (1) od dva (2) vala istraživanja (‘prije’ i ‘poslije’ provedbe projekta „Otpad nije smeće”)</a:t>
            </a:r>
          </a:p>
          <a:p>
            <a:pPr marL="0" indent="0" algn="l">
              <a:lnSpc>
                <a:spcPct val="100000"/>
              </a:lnSpc>
              <a:spcBef>
                <a:spcPts val="600"/>
              </a:spcBef>
              <a:buNone/>
            </a:pPr>
            <a:r>
              <a:rPr lang="hr-HR" sz="500" dirty="0"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/>
            </a:r>
            <a:br>
              <a:rPr lang="hr-HR" sz="500" dirty="0"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</a:br>
            <a:r>
              <a:rPr lang="hr-HR" sz="1600" b="1" dirty="0">
                <a:solidFill>
                  <a:srgbClr val="00A6B8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Populacija, uzorak</a:t>
            </a:r>
          </a:p>
          <a:p>
            <a:pPr marL="0" indent="0" algn="l">
              <a:lnSpc>
                <a:spcPct val="100000"/>
              </a:lnSpc>
              <a:spcBef>
                <a:spcPts val="600"/>
              </a:spcBef>
              <a:buNone/>
            </a:pPr>
            <a:r>
              <a:rPr lang="hr-HR" dirty="0"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Punoljetni građani Splita (18g.+). Uzorak je slučajan stratificiran prema gradskim kotarima/mjesnim odborima i </a:t>
            </a:r>
            <a:br>
              <a:rPr lang="hr-HR" dirty="0"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</a:br>
            <a:r>
              <a:rPr lang="hr-HR" dirty="0"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čini ga 800 ispitanika. </a:t>
            </a:r>
          </a:p>
          <a:p>
            <a:pPr marL="0" indent="0" algn="l">
              <a:lnSpc>
                <a:spcPct val="100000"/>
              </a:lnSpc>
              <a:spcBef>
                <a:spcPts val="600"/>
              </a:spcBef>
              <a:buNone/>
            </a:pPr>
            <a:r>
              <a:rPr lang="hr-HR" dirty="0"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Udio gradskih kotara/mjesnih odbora proporcionalan je njihovim udjelima u ukupnoj populaciji Splita (prema broj stanovnika). </a:t>
            </a:r>
            <a:br>
              <a:rPr lang="hr-HR" dirty="0"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</a:br>
            <a:r>
              <a:rPr lang="hr-HR" dirty="0"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Uzorak je reprezentativan prema obilježjima spola, dobi i obrazovanja na razini ukupnog uzorka.</a:t>
            </a:r>
            <a:br>
              <a:rPr lang="hr-HR" dirty="0"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</a:br>
            <a:r>
              <a:rPr lang="hr-HR" dirty="0"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/>
            </a:r>
            <a:br>
              <a:rPr lang="hr-HR" dirty="0"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</a:br>
            <a:r>
              <a:rPr lang="hr-HR" dirty="0"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Uzorak je kreiran prema podacima Popisa stanovništva RH (DZS) dok je uzorak biran iz telefonskih imenika RH. Iz istraživanja isključene su osobe koje se nalaze u zatvoru, bolnicama, institucionalnom smještaju kao i one osobe koje nemaju pristup fiksnoj/mobilnoj telefonskoj liniji. Uzorak je sukladno populacijskim parametrima utežavan (ponderiran) prema obilježjima spola, dobi, obrazovanja i naseljima grada (gradski kotar/mjesni odbor).</a:t>
            </a:r>
            <a:r>
              <a:rPr lang="hr-HR" sz="1600" dirty="0"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/>
            </a:r>
            <a:br>
              <a:rPr lang="hr-HR" sz="1600" dirty="0"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</a:br>
            <a:r>
              <a:rPr lang="hr-HR" sz="500" dirty="0"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/>
            </a:r>
            <a:br>
              <a:rPr lang="hr-HR" sz="500" dirty="0"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</a:br>
            <a:r>
              <a:rPr lang="hr-HR" sz="500" dirty="0"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/>
            </a:r>
            <a:br>
              <a:rPr lang="hr-HR" sz="500" dirty="0"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</a:br>
            <a:r>
              <a:rPr lang="hr-HR" sz="1600" b="1" dirty="0">
                <a:solidFill>
                  <a:srgbClr val="00A6B8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Instrument istraživanja</a:t>
            </a:r>
          </a:p>
          <a:p>
            <a:pPr marL="0" indent="0" algn="l">
              <a:lnSpc>
                <a:spcPct val="100000"/>
              </a:lnSpc>
              <a:spcBef>
                <a:spcPts val="600"/>
              </a:spcBef>
              <a:buNone/>
            </a:pPr>
            <a:r>
              <a:rPr lang="hr-HR" dirty="0"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Visoko-strukturirani upitnik u prosječnom trajanju od 10 minuta.</a:t>
            </a:r>
          </a:p>
          <a:p>
            <a:pPr marL="0" indent="0" algn="l">
              <a:lnSpc>
                <a:spcPct val="100000"/>
              </a:lnSpc>
              <a:spcBef>
                <a:spcPts val="600"/>
              </a:spcBef>
              <a:buNone/>
            </a:pPr>
            <a:endParaRPr lang="hr-HR" sz="500" dirty="0">
              <a:latin typeface="Arial" panose="020B0604020202020204" pitchFamily="34" charset="0"/>
              <a:ea typeface="Ebrima" panose="02000000000000000000" pitchFamily="2" charset="0"/>
              <a:cs typeface="Arial" panose="020B0604020202020204" pitchFamily="34" charset="0"/>
            </a:endParaRPr>
          </a:p>
          <a:p>
            <a:pPr marL="0" indent="0" algn="l">
              <a:lnSpc>
                <a:spcPct val="100000"/>
              </a:lnSpc>
              <a:spcBef>
                <a:spcPts val="600"/>
              </a:spcBef>
              <a:buNone/>
            </a:pPr>
            <a:r>
              <a:rPr lang="hr-HR" sz="2000" dirty="0"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/>
            </a:r>
            <a:br>
              <a:rPr lang="hr-HR" sz="2000" dirty="0"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</a:br>
            <a:endParaRPr lang="hr-HR" sz="2000" dirty="0">
              <a:latin typeface="Arial" panose="020B0604020202020204" pitchFamily="34" charset="0"/>
              <a:ea typeface="Ebrima" panose="02000000000000000000" pitchFamily="2" charset="0"/>
              <a:cs typeface="Arial" panose="020B0604020202020204" pitchFamily="34" charset="0"/>
            </a:endParaRPr>
          </a:p>
          <a:p>
            <a:pPr marL="0" indent="0" algn="l">
              <a:lnSpc>
                <a:spcPct val="100000"/>
              </a:lnSpc>
              <a:spcBef>
                <a:spcPts val="600"/>
              </a:spcBef>
              <a:buNone/>
            </a:pPr>
            <a:endParaRPr lang="hr-HR" sz="2000" dirty="0">
              <a:latin typeface="Arial" panose="020B0604020202020204" pitchFamily="34" charset="0"/>
              <a:ea typeface="Ebrima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" name="Rezervirano mjesto broja slajda 7">
            <a:extLst>
              <a:ext uri="{FF2B5EF4-FFF2-40B4-BE49-F238E27FC236}">
                <a16:creationId xmlns:a16="http://schemas.microsoft.com/office/drawing/2014/main" xmlns="" id="{6C12C06E-962F-4F1B-8A03-98538DE3C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4382" y="6494707"/>
            <a:ext cx="667617" cy="365125"/>
          </a:xfrm>
        </p:spPr>
        <p:txBody>
          <a:bodyPr/>
          <a:lstStyle/>
          <a:p>
            <a:pPr algn="ctr"/>
            <a:fld id="{C08B609B-AADD-49AA-B5DE-6D1D5B8B7539}" type="slidenum">
              <a:rPr lang="hr-HR" sz="1300" smtClean="0">
                <a:latin typeface="Bahnschrift Light" panose="020B0502040204020203" pitchFamily="34" charset="0"/>
              </a:rPr>
              <a:pPr algn="ctr"/>
              <a:t>5</a:t>
            </a:fld>
            <a:endParaRPr lang="hr-HR" sz="1300" dirty="0"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352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zervirano mjesto broja slajda 7">
            <a:extLst>
              <a:ext uri="{FF2B5EF4-FFF2-40B4-BE49-F238E27FC236}">
                <a16:creationId xmlns:a16="http://schemas.microsoft.com/office/drawing/2014/main" xmlns="" id="{4E244735-3E23-481D-9B9E-FDB3565DF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4382" y="6494707"/>
            <a:ext cx="667617" cy="365125"/>
          </a:xfrm>
        </p:spPr>
        <p:txBody>
          <a:bodyPr vert="horz" lIns="91440" tIns="45720" rIns="91440" bIns="45720" rtlCol="0" anchor="ctr"/>
          <a:lstStyle/>
          <a:p>
            <a:pPr algn="ctr"/>
            <a:fld id="{C08B609B-AADD-49AA-B5DE-6D1D5B8B7539}" type="slidenum">
              <a:rPr lang="hr-HR" sz="1300">
                <a:latin typeface="Bahnschrift Light" panose="020B0502040204020203" pitchFamily="34" charset="0"/>
              </a:rPr>
              <a:pPr algn="ctr"/>
              <a:t>6</a:t>
            </a:fld>
            <a:endParaRPr lang="hr-HR" sz="1300" dirty="0">
              <a:latin typeface="Bahnschrift Light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478457A-5F28-4671-A6AD-C4AC13D865E5}"/>
              </a:ext>
            </a:extLst>
          </p:cNvPr>
          <p:cNvSpPr txBox="1"/>
          <p:nvPr/>
        </p:nvSpPr>
        <p:spPr>
          <a:xfrm>
            <a:off x="850604" y="202844"/>
            <a:ext cx="39501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dirty="0">
                <a:latin typeface="Arial" panose="020B0604020202020204" pitchFamily="34" charset="0"/>
                <a:cs typeface="Arial" panose="020B0604020202020204" pitchFamily="34" charset="0"/>
              </a:rPr>
              <a:t>Struktura uzorka</a:t>
            </a:r>
            <a:endParaRPr lang="hr-HR" sz="40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9CA0B4D-C096-43E0-AD5B-0C6DB3BF39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3303" y="857951"/>
            <a:ext cx="6790098" cy="598941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787B3B8-3E84-4088-83FD-DC4994E60E76}"/>
              </a:ext>
            </a:extLst>
          </p:cNvPr>
          <p:cNvSpPr txBox="1"/>
          <p:nvPr/>
        </p:nvSpPr>
        <p:spPr>
          <a:xfrm>
            <a:off x="1019450" y="5715602"/>
            <a:ext cx="1873852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sr-Latn-RS"/>
            </a:defPPr>
            <a:lvl1pPr>
              <a:defRPr sz="1000">
                <a:solidFill>
                  <a:schemeClr val="bg2">
                    <a:lumMod val="50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>
                <a:solidFill>
                  <a:srgbClr val="00454C"/>
                </a:solidFill>
                <a:latin typeface="Arial" panose="020B0604020202020204" pitchFamily="34" charset="0"/>
              </a:rPr>
              <a:t>Radni status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80B19B5-5666-40F3-ACCA-661F2BC921D7}"/>
              </a:ext>
            </a:extLst>
          </p:cNvPr>
          <p:cNvSpPr txBox="1"/>
          <p:nvPr/>
        </p:nvSpPr>
        <p:spPr>
          <a:xfrm>
            <a:off x="1019450" y="6566517"/>
            <a:ext cx="1873852" cy="24937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sr-Latn-RS"/>
            </a:defPPr>
            <a:lvl1pPr>
              <a:defRPr sz="1000">
                <a:solidFill>
                  <a:schemeClr val="bg2">
                    <a:lumMod val="50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>
                <a:solidFill>
                  <a:srgbClr val="00454C"/>
                </a:solidFill>
                <a:latin typeface="Arial" panose="020B0604020202020204" pitchFamily="34" charset="0"/>
              </a:rPr>
              <a:t>Stambeni status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D247A509-324E-4A1A-914B-2356971350E5}"/>
              </a:ext>
            </a:extLst>
          </p:cNvPr>
          <p:cNvCxnSpPr/>
          <p:nvPr/>
        </p:nvCxnSpPr>
        <p:spPr>
          <a:xfrm>
            <a:off x="1019450" y="1339916"/>
            <a:ext cx="9859223" cy="0"/>
          </a:xfrm>
          <a:prstGeom prst="line">
            <a:avLst/>
          </a:prstGeom>
          <a:ln w="9525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3F4D3501-E5EA-49B8-B008-B2F4C074B31C}"/>
              </a:ext>
            </a:extLst>
          </p:cNvPr>
          <p:cNvCxnSpPr/>
          <p:nvPr/>
        </p:nvCxnSpPr>
        <p:spPr>
          <a:xfrm>
            <a:off x="1019450" y="1982782"/>
            <a:ext cx="9859223" cy="0"/>
          </a:xfrm>
          <a:prstGeom prst="line">
            <a:avLst/>
          </a:prstGeom>
          <a:ln w="9525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357845F2-1EFB-463A-93DC-4283F9475C50}"/>
              </a:ext>
            </a:extLst>
          </p:cNvPr>
          <p:cNvCxnSpPr/>
          <p:nvPr/>
        </p:nvCxnSpPr>
        <p:spPr>
          <a:xfrm>
            <a:off x="1019450" y="2356780"/>
            <a:ext cx="9859223" cy="0"/>
          </a:xfrm>
          <a:prstGeom prst="line">
            <a:avLst/>
          </a:prstGeom>
          <a:ln w="9525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42E0A964-9E6F-42AB-9B6B-86768448C002}"/>
              </a:ext>
            </a:extLst>
          </p:cNvPr>
          <p:cNvCxnSpPr/>
          <p:nvPr/>
        </p:nvCxnSpPr>
        <p:spPr>
          <a:xfrm>
            <a:off x="1019450" y="5683703"/>
            <a:ext cx="9859223" cy="0"/>
          </a:xfrm>
          <a:prstGeom prst="line">
            <a:avLst/>
          </a:prstGeom>
          <a:ln w="9525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D1F69DB7-4BFB-4E8D-BC87-81D1140E9439}"/>
              </a:ext>
            </a:extLst>
          </p:cNvPr>
          <p:cNvCxnSpPr/>
          <p:nvPr/>
        </p:nvCxnSpPr>
        <p:spPr>
          <a:xfrm>
            <a:off x="1019450" y="6527145"/>
            <a:ext cx="9859223" cy="0"/>
          </a:xfrm>
          <a:prstGeom prst="line">
            <a:avLst/>
          </a:prstGeom>
          <a:ln w="9525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A219891-912C-4CFE-B06D-D99B18AACB97}"/>
              </a:ext>
            </a:extLst>
          </p:cNvPr>
          <p:cNvSpPr txBox="1"/>
          <p:nvPr/>
        </p:nvSpPr>
        <p:spPr>
          <a:xfrm>
            <a:off x="1019450" y="2426614"/>
            <a:ext cx="1873852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sr-Latn-RS"/>
            </a:defPPr>
            <a:lvl1pPr>
              <a:defRPr sz="1000">
                <a:solidFill>
                  <a:schemeClr val="bg2">
                    <a:lumMod val="50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>
                <a:solidFill>
                  <a:srgbClr val="00454C"/>
                </a:solidFill>
                <a:latin typeface="Arial" panose="020B0604020202020204" pitchFamily="34" charset="0"/>
              </a:rPr>
              <a:t>Gradski kotar, Mjesni odbor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02A28A9-355B-49A7-806A-16F58AF0F022}"/>
              </a:ext>
            </a:extLst>
          </p:cNvPr>
          <p:cNvSpPr txBox="1"/>
          <p:nvPr/>
        </p:nvSpPr>
        <p:spPr>
          <a:xfrm>
            <a:off x="1019450" y="2024853"/>
            <a:ext cx="1873853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sr-Latn-RS"/>
            </a:defPPr>
            <a:lvl1pPr>
              <a:defRPr sz="1000">
                <a:solidFill>
                  <a:schemeClr val="bg2">
                    <a:lumMod val="50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>
                <a:solidFill>
                  <a:srgbClr val="00454C"/>
                </a:solidFill>
                <a:latin typeface="Arial" panose="020B0604020202020204" pitchFamily="34" charset="0"/>
              </a:rPr>
              <a:t>Obrazovanje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0321767-9296-488B-827D-8A7C2310D98F}"/>
              </a:ext>
            </a:extLst>
          </p:cNvPr>
          <p:cNvSpPr txBox="1"/>
          <p:nvPr/>
        </p:nvSpPr>
        <p:spPr>
          <a:xfrm>
            <a:off x="1019451" y="928076"/>
            <a:ext cx="1873852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sr-Latn-RS"/>
            </a:defPPr>
            <a:lvl1pPr>
              <a:defRPr sz="1000">
                <a:solidFill>
                  <a:schemeClr val="bg2">
                    <a:lumMod val="50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>
                <a:solidFill>
                  <a:srgbClr val="00454C"/>
                </a:solidFill>
                <a:latin typeface="Arial" panose="020B0604020202020204" pitchFamily="34" charset="0"/>
              </a:rPr>
              <a:t>Spol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3639A1D-798E-43EE-83C1-F79E3E6258D4}"/>
              </a:ext>
            </a:extLst>
          </p:cNvPr>
          <p:cNvSpPr txBox="1"/>
          <p:nvPr/>
        </p:nvSpPr>
        <p:spPr>
          <a:xfrm>
            <a:off x="1019450" y="1410909"/>
            <a:ext cx="1873853" cy="24620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sr-Latn-RS"/>
            </a:defPPr>
            <a:lvl1pPr>
              <a:defRPr sz="1000">
                <a:solidFill>
                  <a:schemeClr val="bg2">
                    <a:lumMod val="50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>
                <a:solidFill>
                  <a:srgbClr val="00454C"/>
                </a:solidFill>
                <a:latin typeface="Arial" panose="020B0604020202020204" pitchFamily="34" charset="0"/>
              </a:rPr>
              <a:t>Dob</a:t>
            </a:r>
          </a:p>
        </p:txBody>
      </p:sp>
    </p:spTree>
    <p:extLst>
      <p:ext uri="{BB962C8B-B14F-4D97-AF65-F5344CB8AC3E}">
        <p14:creationId xmlns:p14="http://schemas.microsoft.com/office/powerpoint/2010/main" val="1600392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8C557EE-218C-478E-B4C2-68D99B087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2474" y="1062348"/>
            <a:ext cx="6277314" cy="4700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FDD9AA3-C61F-483A-97BA-21E9C6371E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31" y="1062211"/>
            <a:ext cx="4467329" cy="376497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0ECDD199-1A89-4901-8F54-F2BE19BEF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pPr algn="ctr"/>
            <a:fld id="{C08B609B-AADD-49AA-B5DE-6D1D5B8B7539}" type="slidenum">
              <a:rPr lang="hr-HR" sz="1300">
                <a:latin typeface="Bahnschrift Light" panose="020B0502040204020203" pitchFamily="34" charset="0"/>
              </a:rPr>
              <a:pPr algn="ctr"/>
              <a:t>7</a:t>
            </a:fld>
            <a:endParaRPr lang="hr-HR" sz="1300" dirty="0">
              <a:latin typeface="Bahnschrift Light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3086E73-050D-4181-B6C9-8D8346722DA3}"/>
              </a:ext>
            </a:extLst>
          </p:cNvPr>
          <p:cNvSpPr txBox="1"/>
          <p:nvPr/>
        </p:nvSpPr>
        <p:spPr>
          <a:xfrm>
            <a:off x="850604" y="202844"/>
            <a:ext cx="7316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SVJESNOST O PROJEKTU „OTPAD NIJE SMEĆE”</a:t>
            </a:r>
            <a:endParaRPr lang="hr-HR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47DAEBAF-0BC1-4674-9DE8-C4412E917483}"/>
              </a:ext>
            </a:extLst>
          </p:cNvPr>
          <p:cNvCxnSpPr/>
          <p:nvPr/>
        </p:nvCxnSpPr>
        <p:spPr>
          <a:xfrm>
            <a:off x="786596" y="348707"/>
            <a:ext cx="0" cy="1170432"/>
          </a:xfrm>
          <a:prstGeom prst="line">
            <a:avLst/>
          </a:prstGeom>
          <a:ln w="57150">
            <a:solidFill>
              <a:srgbClr val="0098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57A0D04-704A-4D38-9E7C-F3D5FCBE10A6}"/>
              </a:ext>
            </a:extLst>
          </p:cNvPr>
          <p:cNvSpPr txBox="1"/>
          <p:nvPr/>
        </p:nvSpPr>
        <p:spPr>
          <a:xfrm>
            <a:off x="271080" y="202844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0DCC8A4-B271-4132-9488-9E52741E1E8B}"/>
              </a:ext>
            </a:extLst>
          </p:cNvPr>
          <p:cNvSpPr txBox="1"/>
          <p:nvPr/>
        </p:nvSpPr>
        <p:spPr>
          <a:xfrm>
            <a:off x="888126" y="694026"/>
            <a:ext cx="36150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r-Latn-RS"/>
            </a:defPPr>
            <a:lvl1pPr>
              <a:defRPr sz="1100">
                <a:solidFill>
                  <a:schemeClr val="accent6">
                    <a:lumMod val="75000"/>
                  </a:schemeClr>
                </a:solidFill>
                <a:latin typeface="Bahnschrift SemiLight" panose="020B0502040204020203" pitchFamily="34" charset="0"/>
                <a:cs typeface="Arial" panose="020B0604020202020204" pitchFamily="34" charset="0"/>
              </a:defRPr>
            </a:lvl1pPr>
          </a:lstStyle>
          <a:p>
            <a:r>
              <a:rPr lang="hr-HR" b="1" dirty="0">
                <a:solidFill>
                  <a:schemeClr val="tx1"/>
                </a:solidFill>
                <a:latin typeface="Arial" panose="020B0604020202020204" pitchFamily="34" charset="0"/>
              </a:rPr>
              <a:t>Pitanje</a:t>
            </a:r>
            <a:r>
              <a:rPr lang="hr-HR" dirty="0">
                <a:solidFill>
                  <a:schemeClr val="tx1"/>
                </a:solidFill>
                <a:latin typeface="Arial" panose="020B0604020202020204" pitchFamily="34" charset="0"/>
              </a:rPr>
              <a:t>: 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</a:rPr>
              <a:t>Jeste li čuli za projekt „Otpad nije smeće”?</a:t>
            </a:r>
            <a:endParaRPr lang="hr-HR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41D5123B-C6C5-46DC-8540-5EAFFDC046D2}"/>
              </a:ext>
            </a:extLst>
          </p:cNvPr>
          <p:cNvCxnSpPr>
            <a:cxnSpLocks/>
          </p:cNvCxnSpPr>
          <p:nvPr/>
        </p:nvCxnSpPr>
        <p:spPr>
          <a:xfrm>
            <a:off x="6700092" y="1062211"/>
            <a:ext cx="0" cy="3864127"/>
          </a:xfrm>
          <a:prstGeom prst="line">
            <a:avLst/>
          </a:prstGeom>
          <a:ln w="25400" cap="flat" cmpd="sng" algn="ctr">
            <a:solidFill>
              <a:schemeClr val="dk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748B0506-E6BE-4C9B-8CEB-553F4B1DCA7A}"/>
              </a:ext>
            </a:extLst>
          </p:cNvPr>
          <p:cNvCxnSpPr>
            <a:cxnSpLocks/>
          </p:cNvCxnSpPr>
          <p:nvPr/>
        </p:nvCxnSpPr>
        <p:spPr>
          <a:xfrm>
            <a:off x="9776445" y="1062211"/>
            <a:ext cx="0" cy="3864127"/>
          </a:xfrm>
          <a:prstGeom prst="line">
            <a:avLst/>
          </a:prstGeom>
          <a:ln w="25400" cap="flat" cmpd="sng" algn="ctr">
            <a:solidFill>
              <a:schemeClr val="dk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8780765-0EA1-490B-8995-9994285507FB}"/>
              </a:ext>
            </a:extLst>
          </p:cNvPr>
          <p:cNvSpPr txBox="1"/>
          <p:nvPr/>
        </p:nvSpPr>
        <p:spPr>
          <a:xfrm>
            <a:off x="6096000" y="756267"/>
            <a:ext cx="490840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>
            <a:defPPr>
              <a:defRPr lang="sr-Latn-RS"/>
            </a:defPPr>
            <a:lvl1pPr>
              <a:defRPr sz="1000">
                <a:solidFill>
                  <a:schemeClr val="bg2">
                    <a:lumMod val="50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defRPr>
            </a:lvl1pPr>
          </a:lstStyle>
          <a:p>
            <a:r>
              <a:rPr lang="hr-HR" sz="1200" dirty="0">
                <a:solidFill>
                  <a:srgbClr val="00454C"/>
                </a:solidFill>
                <a:latin typeface="Arial" panose="020B0604020202020204" pitchFamily="34" charset="0"/>
              </a:rPr>
              <a:t>Spol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F8993E3-59E6-4173-A01A-89B9B7A6A136}"/>
              </a:ext>
            </a:extLst>
          </p:cNvPr>
          <p:cNvSpPr txBox="1"/>
          <p:nvPr/>
        </p:nvSpPr>
        <p:spPr>
          <a:xfrm>
            <a:off x="8123341" y="756267"/>
            <a:ext cx="465192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>
            <a:defPPr>
              <a:defRPr lang="sr-Latn-RS"/>
            </a:defPPr>
            <a:lvl1pPr>
              <a:defRPr sz="1000">
                <a:solidFill>
                  <a:schemeClr val="bg2">
                    <a:lumMod val="50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defRPr>
            </a:lvl1pPr>
          </a:lstStyle>
          <a:p>
            <a:r>
              <a:rPr lang="hr-HR" sz="1200" dirty="0">
                <a:solidFill>
                  <a:srgbClr val="00454C"/>
                </a:solidFill>
                <a:latin typeface="Arial" panose="020B0604020202020204" pitchFamily="34" charset="0"/>
              </a:rPr>
              <a:t>Dob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888136C-B0C9-429F-B733-20BF50AB8821}"/>
              </a:ext>
            </a:extLst>
          </p:cNvPr>
          <p:cNvSpPr txBox="1"/>
          <p:nvPr/>
        </p:nvSpPr>
        <p:spPr>
          <a:xfrm>
            <a:off x="10195598" y="756267"/>
            <a:ext cx="1053494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>
            <a:defPPr>
              <a:defRPr lang="sr-Latn-RS"/>
            </a:defPPr>
            <a:lvl1pPr>
              <a:defRPr sz="1000">
                <a:solidFill>
                  <a:schemeClr val="bg2">
                    <a:lumMod val="50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defRPr>
            </a:lvl1pPr>
          </a:lstStyle>
          <a:p>
            <a:r>
              <a:rPr lang="hr-HR" sz="1200" dirty="0">
                <a:solidFill>
                  <a:srgbClr val="00454C"/>
                </a:solidFill>
                <a:latin typeface="Arial" panose="020B0604020202020204" pitchFamily="34" charset="0"/>
              </a:rPr>
              <a:t>Obrazovanje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E7E7959-5134-40F5-AB8A-A45742B0F9E9}"/>
              </a:ext>
            </a:extLst>
          </p:cNvPr>
          <p:cNvSpPr txBox="1"/>
          <p:nvPr/>
        </p:nvSpPr>
        <p:spPr>
          <a:xfrm>
            <a:off x="271080" y="5507718"/>
            <a:ext cx="113704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300" b="1" dirty="0">
                <a:latin typeface="Arial" panose="020B0604020202020204" pitchFamily="34" charset="0"/>
                <a:cs typeface="Arial" panose="020B0604020202020204" pitchFamily="34" charset="0"/>
              </a:rPr>
              <a:t>Većina građana (55%) nije čula za projekt „Otpad nije smeće”. </a:t>
            </a:r>
            <a:br>
              <a:rPr lang="hr-HR" sz="13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1300" dirty="0">
                <a:latin typeface="Arial" panose="020B0604020202020204" pitchFamily="34" charset="0"/>
                <a:cs typeface="Arial" panose="020B0604020202020204" pitchFamily="34" charset="0"/>
              </a:rPr>
              <a:t>40% građana čulo je za projekt pri čemu je svjesnost o projektu veća kod građana srednje i više dobi </a:t>
            </a:r>
            <a:br>
              <a:rPr lang="hr-HR" sz="1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1300" dirty="0">
                <a:latin typeface="Arial" panose="020B0604020202020204" pitchFamily="34" charset="0"/>
                <a:cs typeface="Arial" panose="020B0604020202020204" pitchFamily="34" charset="0"/>
              </a:rPr>
              <a:t>(u dobi od 40 do 69 godina) u odnosu na ostale dobne skupine. </a:t>
            </a:r>
            <a:r>
              <a:rPr lang="hr-HR" sz="1300" b="1" dirty="0">
                <a:latin typeface="Arial" panose="020B0604020202020204" pitchFamily="34" charset="0"/>
                <a:cs typeface="Arial" panose="020B0604020202020204" pitchFamily="34" charset="0"/>
              </a:rPr>
              <a:t>U najmlađoj je dobnoj skupini građana (18-29) svjesnost </a:t>
            </a:r>
            <a:br>
              <a:rPr lang="hr-HR" sz="13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1300" b="1" dirty="0">
                <a:latin typeface="Arial" panose="020B0604020202020204" pitchFamily="34" charset="0"/>
                <a:cs typeface="Arial" panose="020B0604020202020204" pitchFamily="34" charset="0"/>
              </a:rPr>
              <a:t>o projektu na najnižoj razini, </a:t>
            </a:r>
            <a:r>
              <a:rPr lang="hr-HR" sz="1300" dirty="0">
                <a:latin typeface="Arial" panose="020B0604020202020204" pitchFamily="34" charset="0"/>
                <a:cs typeface="Arial" panose="020B0604020202020204" pitchFamily="34" charset="0"/>
              </a:rPr>
              <a:t>u kojoj je svaka peta osoba (19%) čula za projekt „Otpad nije smeće”.</a:t>
            </a:r>
            <a:br>
              <a:rPr lang="hr-HR" sz="1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5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sz="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1300" dirty="0">
                <a:latin typeface="Arial" panose="020B0604020202020204" pitchFamily="34" charset="0"/>
                <a:cs typeface="Arial" panose="020B0604020202020204" pitchFamily="34" charset="0"/>
              </a:rPr>
              <a:t>Građani sa završenom srednjom školom iskazuju nešto višu razinu svjesnosti o projektu „Otpad nije smeće” u odnosu na ostale obrazovne skupine.</a:t>
            </a:r>
          </a:p>
        </p:txBody>
      </p:sp>
    </p:spTree>
    <p:extLst>
      <p:ext uri="{BB962C8B-B14F-4D97-AF65-F5344CB8AC3E}">
        <p14:creationId xmlns:p14="http://schemas.microsoft.com/office/powerpoint/2010/main" val="1646134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D6C9F3A-F6A5-4D9E-BEDA-5BC0475D1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319" y="921356"/>
            <a:ext cx="6728570" cy="46713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62A4C0C-BF12-441A-8446-F67C33018C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64" y="1047114"/>
            <a:ext cx="4551871" cy="390765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0ECDD199-1A89-4901-8F54-F2BE19BEF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pPr algn="ctr"/>
            <a:fld id="{C08B609B-AADD-49AA-B5DE-6D1D5B8B7539}" type="slidenum">
              <a:rPr lang="hr-HR" sz="1300">
                <a:latin typeface="Bahnschrift Light" panose="020B0502040204020203" pitchFamily="34" charset="0"/>
              </a:rPr>
              <a:pPr algn="ctr"/>
              <a:t>8</a:t>
            </a:fld>
            <a:endParaRPr lang="hr-HR" sz="1300" dirty="0">
              <a:latin typeface="Bahnschrift Light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3086E73-050D-4181-B6C9-8D8346722DA3}"/>
              </a:ext>
            </a:extLst>
          </p:cNvPr>
          <p:cNvSpPr txBox="1"/>
          <p:nvPr/>
        </p:nvSpPr>
        <p:spPr>
          <a:xfrm>
            <a:off x="850603" y="202844"/>
            <a:ext cx="9606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PERCEPCIJA UTJECAJA OTPADA IZ KUĆANSTVA NA OKOLIŠ</a:t>
            </a:r>
            <a:endParaRPr lang="hr-HR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47DAEBAF-0BC1-4674-9DE8-C4412E917483}"/>
              </a:ext>
            </a:extLst>
          </p:cNvPr>
          <p:cNvCxnSpPr/>
          <p:nvPr/>
        </p:nvCxnSpPr>
        <p:spPr>
          <a:xfrm>
            <a:off x="786596" y="348707"/>
            <a:ext cx="0" cy="1170432"/>
          </a:xfrm>
          <a:prstGeom prst="line">
            <a:avLst/>
          </a:prstGeom>
          <a:ln w="57150">
            <a:solidFill>
              <a:srgbClr val="0098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57A0D04-704A-4D38-9E7C-F3D5FCBE10A6}"/>
              </a:ext>
            </a:extLst>
          </p:cNvPr>
          <p:cNvSpPr txBox="1"/>
          <p:nvPr/>
        </p:nvSpPr>
        <p:spPr>
          <a:xfrm>
            <a:off x="271080" y="202844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6FF0773-0661-473A-8D2D-2C0B149C4B0A}"/>
              </a:ext>
            </a:extLst>
          </p:cNvPr>
          <p:cNvSpPr txBox="1"/>
          <p:nvPr/>
        </p:nvSpPr>
        <p:spPr>
          <a:xfrm>
            <a:off x="888126" y="694026"/>
            <a:ext cx="39148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r-Latn-RS"/>
            </a:defPPr>
            <a:lvl1pPr>
              <a:defRPr sz="1100">
                <a:solidFill>
                  <a:schemeClr val="accent6">
                    <a:lumMod val="75000"/>
                  </a:schemeClr>
                </a:solidFill>
                <a:latin typeface="Bahnschrift SemiLight" panose="020B0502040204020203" pitchFamily="34" charset="0"/>
                <a:cs typeface="Arial" panose="020B0604020202020204" pitchFamily="34" charset="0"/>
              </a:defRPr>
            </a:lvl1pPr>
          </a:lstStyle>
          <a:p>
            <a:r>
              <a:rPr lang="hr-HR" b="1" dirty="0">
                <a:solidFill>
                  <a:schemeClr val="tx1"/>
                </a:solidFill>
                <a:latin typeface="Arial" panose="020B0604020202020204" pitchFamily="34" charset="0"/>
              </a:rPr>
              <a:t>Pitanje</a:t>
            </a:r>
            <a:r>
              <a:rPr lang="hr-HR" dirty="0">
                <a:solidFill>
                  <a:schemeClr val="tx1"/>
                </a:solidFill>
                <a:latin typeface="Arial" panose="020B0604020202020204" pitchFamily="34" charset="0"/>
              </a:rPr>
              <a:t>: 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</a:rPr>
              <a:t>Koliki utjecaj na okoliš ima otpad iz kućanstva?</a:t>
            </a:r>
            <a:endParaRPr lang="hr-HR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DD8F95F1-8AA2-4A89-A405-EED3B41FB404}"/>
              </a:ext>
            </a:extLst>
          </p:cNvPr>
          <p:cNvCxnSpPr>
            <a:cxnSpLocks/>
          </p:cNvCxnSpPr>
          <p:nvPr/>
        </p:nvCxnSpPr>
        <p:spPr>
          <a:xfrm>
            <a:off x="6450480" y="1047115"/>
            <a:ext cx="0" cy="3800329"/>
          </a:xfrm>
          <a:prstGeom prst="line">
            <a:avLst/>
          </a:prstGeom>
          <a:ln w="25400" cap="flat" cmpd="sng" algn="ctr">
            <a:solidFill>
              <a:schemeClr val="dk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107295F4-F9FF-4202-B47B-0A572FDB92F4}"/>
              </a:ext>
            </a:extLst>
          </p:cNvPr>
          <p:cNvCxnSpPr>
            <a:cxnSpLocks/>
          </p:cNvCxnSpPr>
          <p:nvPr/>
        </p:nvCxnSpPr>
        <p:spPr>
          <a:xfrm>
            <a:off x="9732336" y="1113675"/>
            <a:ext cx="0" cy="3733769"/>
          </a:xfrm>
          <a:prstGeom prst="line">
            <a:avLst/>
          </a:prstGeom>
          <a:ln w="25400" cap="flat" cmpd="sng" algn="ctr">
            <a:solidFill>
              <a:schemeClr val="dk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A1D03E8-7780-4145-9E07-6887E37C767B}"/>
              </a:ext>
            </a:extLst>
          </p:cNvPr>
          <p:cNvSpPr txBox="1"/>
          <p:nvPr/>
        </p:nvSpPr>
        <p:spPr>
          <a:xfrm>
            <a:off x="5664094" y="750807"/>
            <a:ext cx="490840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>
            <a:defPPr>
              <a:defRPr lang="sr-Latn-RS"/>
            </a:defPPr>
            <a:lvl1pPr>
              <a:defRPr sz="1000">
                <a:solidFill>
                  <a:schemeClr val="bg2">
                    <a:lumMod val="50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defRPr>
            </a:lvl1pPr>
          </a:lstStyle>
          <a:p>
            <a:r>
              <a:rPr lang="hr-HR" sz="1200" dirty="0">
                <a:solidFill>
                  <a:srgbClr val="00454C"/>
                </a:solidFill>
                <a:latin typeface="Arial" panose="020B0604020202020204" pitchFamily="34" charset="0"/>
              </a:rPr>
              <a:t>Spol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D9BEC8D-AD97-44BA-B866-9707512959CC}"/>
              </a:ext>
            </a:extLst>
          </p:cNvPr>
          <p:cNvSpPr txBox="1"/>
          <p:nvPr/>
        </p:nvSpPr>
        <p:spPr>
          <a:xfrm>
            <a:off x="8013400" y="750807"/>
            <a:ext cx="465192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>
            <a:defPPr>
              <a:defRPr lang="sr-Latn-RS"/>
            </a:defPPr>
            <a:lvl1pPr>
              <a:defRPr sz="1000">
                <a:solidFill>
                  <a:schemeClr val="bg2">
                    <a:lumMod val="50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defRPr>
            </a:lvl1pPr>
          </a:lstStyle>
          <a:p>
            <a:r>
              <a:rPr lang="hr-HR" sz="1200" dirty="0">
                <a:solidFill>
                  <a:srgbClr val="00454C"/>
                </a:solidFill>
                <a:latin typeface="Arial" panose="020B0604020202020204" pitchFamily="34" charset="0"/>
              </a:rPr>
              <a:t>Dob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B63862C-31E6-42C0-A4DC-92C64A242E3D}"/>
              </a:ext>
            </a:extLst>
          </p:cNvPr>
          <p:cNvSpPr txBox="1"/>
          <p:nvPr/>
        </p:nvSpPr>
        <p:spPr>
          <a:xfrm>
            <a:off x="10163202" y="750807"/>
            <a:ext cx="1053494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>
            <a:defPPr>
              <a:defRPr lang="sr-Latn-RS"/>
            </a:defPPr>
            <a:lvl1pPr>
              <a:defRPr sz="1000">
                <a:solidFill>
                  <a:schemeClr val="bg2">
                    <a:lumMod val="50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defRPr>
            </a:lvl1pPr>
          </a:lstStyle>
          <a:p>
            <a:r>
              <a:rPr lang="hr-HR" sz="1200" dirty="0">
                <a:solidFill>
                  <a:srgbClr val="00454C"/>
                </a:solidFill>
                <a:latin typeface="Arial" panose="020B0604020202020204" pitchFamily="34" charset="0"/>
              </a:rPr>
              <a:t>Obrazovanje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FD34553-FC87-44BF-A7EE-DDFA200B0994}"/>
              </a:ext>
            </a:extLst>
          </p:cNvPr>
          <p:cNvSpPr txBox="1"/>
          <p:nvPr/>
        </p:nvSpPr>
        <p:spPr>
          <a:xfrm>
            <a:off x="271080" y="5593901"/>
            <a:ext cx="1180323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300" b="1" dirty="0">
                <a:latin typeface="Arial" panose="020B0604020202020204" pitchFamily="34" charset="0"/>
                <a:cs typeface="Arial" panose="020B0604020202020204" pitchFamily="34" charset="0"/>
              </a:rPr>
              <a:t>93% građana smatra kako kućanski otpad ima utjecaj na okoliš pri čemu je 66% onih koji takav utjecaj opisuju </a:t>
            </a:r>
            <a:br>
              <a:rPr lang="hr-HR" sz="13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1300" b="1" dirty="0">
                <a:latin typeface="Arial" panose="020B0604020202020204" pitchFamily="34" charset="0"/>
                <a:cs typeface="Arial" panose="020B0604020202020204" pitchFamily="34" charset="0"/>
              </a:rPr>
              <a:t>kao „jak”. </a:t>
            </a:r>
            <a:r>
              <a:rPr lang="hr-HR" sz="1300" dirty="0">
                <a:latin typeface="Arial" panose="020B0604020202020204" pitchFamily="34" charset="0"/>
                <a:cs typeface="Arial" panose="020B0604020202020204" pitchFamily="34" charset="0"/>
              </a:rPr>
              <a:t>Svega</a:t>
            </a:r>
            <a:r>
              <a:rPr lang="hr-HR" sz="1300" b="1" dirty="0">
                <a:latin typeface="Arial" panose="020B0604020202020204" pitchFamily="34" charset="0"/>
                <a:cs typeface="Arial" panose="020B0604020202020204" pitchFamily="34" charset="0"/>
              </a:rPr>
              <a:t> 6% građana smatra kako nema nikakvog utjecaja kućanskog otpada na okoliš.</a:t>
            </a:r>
            <a:r>
              <a:rPr lang="hr-HR" sz="13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sz="1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5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sz="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1300" dirty="0">
                <a:latin typeface="Arial" panose="020B0604020202020204" pitchFamily="34" charset="0"/>
                <a:cs typeface="Arial" panose="020B0604020202020204" pitchFamily="34" charset="0"/>
              </a:rPr>
              <a:t>Značajno je više žena u odnosu na muškarce koje smatraju kako kućanski otpad ima jak utjecaj na okoliš. Najmlađa dobna skupina (18 do 29) značajno se </a:t>
            </a:r>
            <a:br>
              <a:rPr lang="hr-HR" sz="1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1300" dirty="0">
                <a:latin typeface="Arial" panose="020B0604020202020204" pitchFamily="34" charset="0"/>
                <a:cs typeface="Arial" panose="020B0604020202020204" pitchFamily="34" charset="0"/>
              </a:rPr>
              <a:t>razlikuje u odnosu na ostale dobne skupine po udjelu onih koji smatraju kako nikakvog utjecaja nema (18%) odnosno da je utjecaj kućanskog otpada na </a:t>
            </a:r>
            <a:br>
              <a:rPr lang="hr-HR" sz="1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1300" dirty="0">
                <a:latin typeface="Arial" panose="020B0604020202020204" pitchFamily="34" charset="0"/>
                <a:cs typeface="Arial" panose="020B0604020202020204" pitchFamily="34" charset="0"/>
              </a:rPr>
              <a:t>okoliš (30%) slab.</a:t>
            </a:r>
          </a:p>
        </p:txBody>
      </p:sp>
    </p:spTree>
    <p:extLst>
      <p:ext uri="{BB962C8B-B14F-4D97-AF65-F5344CB8AC3E}">
        <p14:creationId xmlns:p14="http://schemas.microsoft.com/office/powerpoint/2010/main" val="1843577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AF98B88E-2C51-4D90-8860-880DF2216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157" y="1259281"/>
            <a:ext cx="7134225" cy="44767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6FA23D1-6614-49C8-BF2E-1E4D46C726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202" y="1259281"/>
            <a:ext cx="4287055" cy="401446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0ECDD199-1A89-4901-8F54-F2BE19BEF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pPr algn="ctr"/>
            <a:fld id="{C08B609B-AADD-49AA-B5DE-6D1D5B8B7539}" type="slidenum">
              <a:rPr lang="hr-HR" sz="1300">
                <a:latin typeface="Bahnschrift Light" panose="020B0502040204020203" pitchFamily="34" charset="0"/>
              </a:rPr>
              <a:pPr algn="ctr"/>
              <a:t>9</a:t>
            </a:fld>
            <a:endParaRPr lang="hr-HR" sz="1300" dirty="0">
              <a:latin typeface="Bahnschrift Light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3086E73-050D-4181-B6C9-8D8346722DA3}"/>
              </a:ext>
            </a:extLst>
          </p:cNvPr>
          <p:cNvSpPr txBox="1"/>
          <p:nvPr/>
        </p:nvSpPr>
        <p:spPr>
          <a:xfrm>
            <a:off x="850604" y="202844"/>
            <a:ext cx="7413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STAV PREMA OTPADU KAO VRIJEDNOJ SIROVINI</a:t>
            </a:r>
            <a:endParaRPr lang="hr-HR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47DAEBAF-0BC1-4674-9DE8-C4412E917483}"/>
              </a:ext>
            </a:extLst>
          </p:cNvPr>
          <p:cNvCxnSpPr/>
          <p:nvPr/>
        </p:nvCxnSpPr>
        <p:spPr>
          <a:xfrm>
            <a:off x="786596" y="348707"/>
            <a:ext cx="0" cy="1170432"/>
          </a:xfrm>
          <a:prstGeom prst="line">
            <a:avLst/>
          </a:prstGeom>
          <a:ln w="57150">
            <a:solidFill>
              <a:srgbClr val="0098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57A0D04-704A-4D38-9E7C-F3D5FCBE10A6}"/>
              </a:ext>
            </a:extLst>
          </p:cNvPr>
          <p:cNvSpPr txBox="1"/>
          <p:nvPr/>
        </p:nvSpPr>
        <p:spPr>
          <a:xfrm>
            <a:off x="271080" y="202844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41A0A69-6251-4F1A-A558-90DCE72D5B80}"/>
              </a:ext>
            </a:extLst>
          </p:cNvPr>
          <p:cNvSpPr txBox="1"/>
          <p:nvPr/>
        </p:nvSpPr>
        <p:spPr>
          <a:xfrm>
            <a:off x="888125" y="694026"/>
            <a:ext cx="110171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r-Latn-RS"/>
            </a:defPPr>
            <a:lvl1pPr>
              <a:defRPr sz="1100">
                <a:solidFill>
                  <a:schemeClr val="accent6">
                    <a:lumMod val="75000"/>
                  </a:schemeClr>
                </a:solidFill>
                <a:latin typeface="Bahnschrift SemiLight" panose="020B0502040204020203" pitchFamily="34" charset="0"/>
                <a:cs typeface="Arial" panose="020B0604020202020204" pitchFamily="34" charset="0"/>
              </a:defRPr>
            </a:lvl1pPr>
          </a:lstStyle>
          <a:p>
            <a:r>
              <a:rPr lang="hr-HR" b="1" dirty="0">
                <a:solidFill>
                  <a:schemeClr val="tx1"/>
                </a:solidFill>
                <a:latin typeface="Arial" panose="020B0604020202020204" pitchFamily="34" charset="0"/>
              </a:rPr>
              <a:t>Pitanje</a:t>
            </a:r>
            <a:r>
              <a:rPr lang="hr-HR" dirty="0">
                <a:solidFill>
                  <a:schemeClr val="tx1"/>
                </a:solidFill>
                <a:latin typeface="Arial" panose="020B0604020202020204" pitchFamily="34" charset="0"/>
              </a:rPr>
              <a:t>: </a:t>
            </a:r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</a:rPr>
              <a:t>U kojoj se mjeri slažete sa sljedeć</a:t>
            </a:r>
            <a:r>
              <a:rPr lang="hr-HR" dirty="0">
                <a:solidFill>
                  <a:schemeClr val="tx1"/>
                </a:solidFill>
                <a:latin typeface="Arial" panose="020B0604020202020204" pitchFamily="34" charset="0"/>
              </a:rPr>
              <a:t>o</a:t>
            </a:r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</a:rPr>
              <a:t>m tvrdnj</a:t>
            </a:r>
            <a:r>
              <a:rPr lang="hr-HR" dirty="0">
                <a:solidFill>
                  <a:schemeClr val="tx1"/>
                </a:solidFill>
                <a:latin typeface="Arial" panose="020B0604020202020204" pitchFamily="34" charset="0"/>
              </a:rPr>
              <a:t>om: „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</a:rPr>
              <a:t>Otpad je vrijedna sirovina koja se može ponovo iskoristiti čime se štede prirodni resursi”</a:t>
            </a:r>
          </a:p>
          <a:p>
            <a:r>
              <a:rPr lang="hr-HR" dirty="0">
                <a:solidFill>
                  <a:schemeClr val="tx1"/>
                </a:solidFill>
                <a:latin typeface="Arial" panose="020B0604020202020204" pitchFamily="34" charset="0"/>
              </a:rPr>
              <a:t>(1) Uopće se ne slažem, (2) Uglavnom se ne slažem, (3) Niti se ne slažem niti slažem, (4) Uglavnom se slažem, (5) U potpunosti se slažem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6B0C734C-29D5-4C20-B0C0-976E74F4132B}"/>
              </a:ext>
            </a:extLst>
          </p:cNvPr>
          <p:cNvCxnSpPr>
            <a:cxnSpLocks/>
          </p:cNvCxnSpPr>
          <p:nvPr/>
        </p:nvCxnSpPr>
        <p:spPr>
          <a:xfrm>
            <a:off x="6233623" y="1388977"/>
            <a:ext cx="0" cy="3330826"/>
          </a:xfrm>
          <a:prstGeom prst="line">
            <a:avLst/>
          </a:prstGeom>
          <a:ln w="34925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4E799A52-03CE-4BF4-8BE6-5E6F1CD3746D}"/>
              </a:ext>
            </a:extLst>
          </p:cNvPr>
          <p:cNvCxnSpPr>
            <a:cxnSpLocks/>
          </p:cNvCxnSpPr>
          <p:nvPr/>
        </p:nvCxnSpPr>
        <p:spPr>
          <a:xfrm>
            <a:off x="9708996" y="1410243"/>
            <a:ext cx="0" cy="3330826"/>
          </a:xfrm>
          <a:prstGeom prst="line">
            <a:avLst/>
          </a:prstGeom>
          <a:ln w="34925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6B4B637-9A2E-4661-8FA3-7BD1735893BC}"/>
              </a:ext>
            </a:extLst>
          </p:cNvPr>
          <p:cNvSpPr txBox="1"/>
          <p:nvPr/>
        </p:nvSpPr>
        <p:spPr>
          <a:xfrm>
            <a:off x="5672871" y="1198595"/>
            <a:ext cx="490840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>
            <a:defPPr>
              <a:defRPr lang="sr-Latn-RS"/>
            </a:defPPr>
            <a:lvl1pPr>
              <a:defRPr sz="1000">
                <a:solidFill>
                  <a:schemeClr val="bg2">
                    <a:lumMod val="50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defRPr>
            </a:lvl1pPr>
          </a:lstStyle>
          <a:p>
            <a:r>
              <a:rPr lang="hr-HR" sz="1200" dirty="0">
                <a:solidFill>
                  <a:srgbClr val="00454C"/>
                </a:solidFill>
                <a:latin typeface="Arial" panose="020B0604020202020204" pitchFamily="34" charset="0"/>
              </a:rPr>
              <a:t>Spol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661AC7C-5DDA-496E-9B86-3CCBB1598ACD}"/>
              </a:ext>
            </a:extLst>
          </p:cNvPr>
          <p:cNvSpPr txBox="1"/>
          <p:nvPr/>
        </p:nvSpPr>
        <p:spPr>
          <a:xfrm>
            <a:off x="7651553" y="1198595"/>
            <a:ext cx="465192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>
            <a:defPPr>
              <a:defRPr lang="sr-Latn-RS"/>
            </a:defPPr>
            <a:lvl1pPr>
              <a:defRPr sz="1000">
                <a:solidFill>
                  <a:schemeClr val="bg2">
                    <a:lumMod val="50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defRPr>
            </a:lvl1pPr>
          </a:lstStyle>
          <a:p>
            <a:r>
              <a:rPr lang="hr-HR" sz="1200" dirty="0">
                <a:solidFill>
                  <a:srgbClr val="00454C"/>
                </a:solidFill>
                <a:latin typeface="Arial" panose="020B0604020202020204" pitchFamily="34" charset="0"/>
              </a:rPr>
              <a:t>Dob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E2014A2-5C3B-4CA1-853E-82412B117D2E}"/>
              </a:ext>
            </a:extLst>
          </p:cNvPr>
          <p:cNvSpPr txBox="1"/>
          <p:nvPr/>
        </p:nvSpPr>
        <p:spPr>
          <a:xfrm>
            <a:off x="10396254" y="1182091"/>
            <a:ext cx="1053494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>
            <a:defPPr>
              <a:defRPr lang="sr-Latn-RS"/>
            </a:defPPr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sz="1200" dirty="0">
                <a:solidFill>
                  <a:srgbClr val="00454C"/>
                </a:solidFill>
              </a:rPr>
              <a:t>Obrazovanje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E82C593-D4D7-4AD1-A4E9-23638BB1FEAC}"/>
              </a:ext>
            </a:extLst>
          </p:cNvPr>
          <p:cNvSpPr txBox="1"/>
          <p:nvPr/>
        </p:nvSpPr>
        <p:spPr>
          <a:xfrm>
            <a:off x="368869" y="5596308"/>
            <a:ext cx="111374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93% građana smatra kako je otpad vrijedna sirovina pri čemu se gotovo četiri od pet osoba (79%) s </a:t>
            </a:r>
            <a:b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takvim stavom u potpunosti slaže. </a:t>
            </a: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Zanemarivih 1% građana ne slaže se s takvim stavom. </a:t>
            </a:r>
            <a:b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Bez obzira na promatrana obilježja građana (spol, dob, obrazovanje), otpad se nedvojbeno percipira kao vrijedna sirovina.</a:t>
            </a:r>
          </a:p>
        </p:txBody>
      </p:sp>
    </p:spTree>
    <p:extLst>
      <p:ext uri="{BB962C8B-B14F-4D97-AF65-F5344CB8AC3E}">
        <p14:creationId xmlns:p14="http://schemas.microsoft.com/office/powerpoint/2010/main" val="14492510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Prilagođeno 2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00AEBF"/>
      </a:accent1>
      <a:accent2>
        <a:srgbClr val="629DD1"/>
      </a:accent2>
      <a:accent3>
        <a:srgbClr val="4A66AC"/>
      </a:accent3>
      <a:accent4>
        <a:srgbClr val="7F8FA9"/>
      </a:accent4>
      <a:accent5>
        <a:srgbClr val="5AA2AE"/>
      </a:accent5>
      <a:accent6>
        <a:srgbClr val="A5A5A5"/>
      </a:accent6>
      <a:hlink>
        <a:srgbClr val="9454C3"/>
      </a:hlink>
      <a:folHlink>
        <a:srgbClr val="3EBBF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ilagođeni dizaj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5866</TotalTime>
  <Words>2079</Words>
  <Application>Microsoft Office PowerPoint</Application>
  <PresentationFormat>Široki zaslon</PresentationFormat>
  <Paragraphs>281</Paragraphs>
  <Slides>29</Slides>
  <Notes>16</Notes>
  <HiddenSlides>0</HiddenSlides>
  <MMClips>0</MMClips>
  <ScaleCrop>false</ScaleCrop>
  <HeadingPairs>
    <vt:vector size="6" baseType="variant">
      <vt:variant>
        <vt:lpstr>Korišteni fontovi</vt:lpstr>
      </vt:variant>
      <vt:variant>
        <vt:i4>10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29</vt:i4>
      </vt:variant>
    </vt:vector>
  </HeadingPairs>
  <TitlesOfParts>
    <vt:vector size="41" baseType="lpstr">
      <vt:lpstr>Microsoft JhengHei UI</vt:lpstr>
      <vt:lpstr>Arial</vt:lpstr>
      <vt:lpstr>Bahnschrift</vt:lpstr>
      <vt:lpstr>Bahnschrift Light</vt:lpstr>
      <vt:lpstr>Calibri</vt:lpstr>
      <vt:lpstr>Calibri Light</vt:lpstr>
      <vt:lpstr>Courier New</vt:lpstr>
      <vt:lpstr>Ebrima</vt:lpstr>
      <vt:lpstr>Montserrat Medium</vt:lpstr>
      <vt:lpstr>Verdana</vt:lpstr>
      <vt:lpstr>Tema sustava Office</vt:lpstr>
      <vt:lpstr>Prilagođeni dizajn</vt:lpstr>
      <vt:lpstr>Istraživanje provedeno za potrebe Grada Splita u okviru projekta: „OTPAD NIJE SMEĆE” (prvi val istraživanja – ožujak 2019.) 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 Split</dc:title>
  <dc:creator>Promocija plus d.o.o.</dc:creator>
  <cp:lastModifiedBy>Toni Jerković</cp:lastModifiedBy>
  <cp:revision>1334</cp:revision>
  <cp:lastPrinted>2018-11-02T12:13:44Z</cp:lastPrinted>
  <dcterms:created xsi:type="dcterms:W3CDTF">2018-09-12T10:22:35Z</dcterms:created>
  <dcterms:modified xsi:type="dcterms:W3CDTF">2019-08-29T09:25:42Z</dcterms:modified>
</cp:coreProperties>
</file>